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70" r:id="rId3"/>
    <p:sldId id="271" r:id="rId4"/>
    <p:sldId id="273" r:id="rId5"/>
    <p:sldId id="274" r:id="rId6"/>
    <p:sldId id="281" r:id="rId7"/>
    <p:sldId id="465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466" r:id="rId18"/>
    <p:sldId id="467" r:id="rId19"/>
    <p:sldId id="291" r:id="rId20"/>
    <p:sldId id="292" r:id="rId21"/>
    <p:sldId id="293" r:id="rId22"/>
    <p:sldId id="294" r:id="rId23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Economica" panose="02000506040000020004" pitchFamily="2" charset="77"/>
      <p:regular r:id="rId29"/>
      <p:bold r:id="rId30"/>
      <p:italic r:id="rId31"/>
      <p:boldItalic r:id="rId32"/>
    </p:embeddedFont>
    <p:embeddedFont>
      <p:font typeface="Open Sans" panose="020B0606030504020204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/>
    <p:restoredTop sz="94648"/>
  </p:normalViewPr>
  <p:slideViewPr>
    <p:cSldViewPr snapToGrid="0" snapToObjects="1">
      <p:cViewPr varScale="1">
        <p:scale>
          <a:sx n="156" d="100"/>
          <a:sy n="156" d="100"/>
        </p:scale>
        <p:origin x="2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1b52662be0_7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1b52662be0_7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1b52662be0_7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1b52662be0_7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1b52662be0_7_3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1b52662be0_7_3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1ade959f06_1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1ade959f06_1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1ade959f0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1ade959f0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1ade959f06_1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1ade959f06_1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1ade959f06_1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1ade959f06_1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401872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1ade959f06_1_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1ade959f06_1_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6969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1ade959f06_1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9" name="Google Shape;799;g1ade959f06_1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1b52662be0_7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1b52662be0_7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ade37e5a5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ade37e5a5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1ade959f06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1ade959f06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g1ade5425f2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" name="Google Shape;889;g1ade5425f2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ade959f06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ade959f06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ade37e5a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ade37e5a5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ade5425f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ade5425f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be1349ba2_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be1349ba2_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ade959f06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1ade959f06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b52662be0_7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b52662be0_7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b52662be0_7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1b52662be0_7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MBB200 Data Analysis for Molecular Biology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2A49A1-3EC0-4F26-9193-09E7A76E1D9D}" type="slidenum">
              <a:rPr lang="en-US"/>
              <a:pPr>
                <a:defRPr/>
              </a:pPr>
              <a:t>‹#›</a:t>
            </a:fld>
            <a:endParaRPr lang="en-US">
              <a:solidFill>
                <a:schemeClr val="tx1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664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6" name="Google Shape;16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8472450" y="4814047"/>
            <a:ext cx="609600" cy="21327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3" descr="header-bg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3225"/>
            <a:ext cx="9144000" cy="4813925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>
            <a:spLocks noGrp="1"/>
          </p:cNvSpPr>
          <p:nvPr>
            <p:ph type="ctrTitle"/>
          </p:nvPr>
        </p:nvSpPr>
        <p:spPr>
          <a:xfrm>
            <a:off x="1874400" y="500575"/>
            <a:ext cx="5395200" cy="201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>
                <a:solidFill>
                  <a:srgbClr val="FFFFFF"/>
                </a:solidFill>
              </a:rPr>
              <a:t>Introduction to UNIX/Linux</a:t>
            </a:r>
            <a:endParaRPr sz="6000" b="1" dirty="0">
              <a:solidFill>
                <a:srgbClr val="FFFFFF"/>
              </a:solidFill>
            </a:endParaRP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1"/>
          </p:nvPr>
        </p:nvSpPr>
        <p:spPr>
          <a:xfrm>
            <a:off x="1583700" y="2419200"/>
            <a:ext cx="5910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FFFFFF"/>
                </a:solidFill>
              </a:rPr>
              <a:t>Shamelessly Derived (with credit where due) from lectures by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rgbClr val="000000"/>
                </a:solidFill>
              </a:rPr>
              <a:t>Aaron Quinlan</a:t>
            </a:r>
            <a:endParaRPr sz="2000" b="1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0000"/>
                </a:solidFill>
              </a:rPr>
              <a:t>Departments of Human Genetics and Biomedical Informatics</a:t>
            </a:r>
            <a:endParaRPr sz="2200" b="1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0000"/>
                </a:solidFill>
              </a:rPr>
              <a:t>USTAR Center for Genetic Discovery</a:t>
            </a:r>
            <a:endParaRPr sz="2200" b="1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>
                <a:solidFill>
                  <a:srgbClr val="000000"/>
                </a:solidFill>
              </a:rPr>
              <a:t>University of Utah</a:t>
            </a:r>
            <a:endParaRPr sz="2200" b="1" dirty="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 err="1">
                <a:solidFill>
                  <a:srgbClr val="000000"/>
                </a:solidFill>
              </a:rPr>
              <a:t>quinlanlab.org</a:t>
            </a:r>
            <a:endParaRPr sz="2200" b="1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1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</a:t>
            </a:r>
            <a:r>
              <a:rPr lang="en" sz="36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r>
              <a:rPr lang="en" sz="3600"/>
              <a:t> command (</a:t>
            </a:r>
            <a:r>
              <a:rPr lang="en" sz="3600" u="sng"/>
              <a:t>l</a:t>
            </a:r>
            <a:r>
              <a:rPr lang="en" sz="3600"/>
              <a:t>i</a:t>
            </a:r>
            <a:r>
              <a:rPr lang="en" sz="3600" u="sng"/>
              <a:t>s</a:t>
            </a:r>
            <a:r>
              <a:rPr lang="en" sz="3600"/>
              <a:t>t files and directories)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(What files and directories can be found in the current directory?)</a:t>
            </a:r>
            <a:endParaRPr sz="1800"/>
          </a:p>
        </p:txBody>
      </p:sp>
      <p:sp>
        <p:nvSpPr>
          <p:cNvPr id="395" name="Google Shape;395;p41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/>
          </a:p>
        </p:txBody>
      </p:sp>
      <p:grpSp>
        <p:nvGrpSpPr>
          <p:cNvPr id="396" name="Google Shape;396;p41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397" name="Google Shape;397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8" name="Google Shape;398;p41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399" name="Google Shape;399;p41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400" name="Google Shape;400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1" name="Google Shape;401;p41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402" name="Google Shape;402;p41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403" name="Google Shape;403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4" name="Google Shape;404;p41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405" name="Google Shape;405;p41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406" name="Google Shape;406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07" name="Google Shape;407;p41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408" name="Google Shape;408;p41"/>
          <p:cNvCxnSpPr>
            <a:stCxn id="400" idx="0"/>
            <a:endCxn id="397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9" name="Google Shape;409;p41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0" name="Google Shape;410;p41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1" name="Google Shape;411;p41"/>
          <p:cNvCxnSpPr>
            <a:endCxn id="412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3" name="Google Shape;413;p41"/>
          <p:cNvCxnSpPr>
            <a:endCxn id="414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15" name="Google Shape;415;p41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412" name="Google Shape;412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6" name="Google Shape;416;p41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417" name="Google Shape;417;p41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414" name="Google Shape;414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8" name="Google Shape;418;p41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419" name="Google Shape;419;p41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0" name="Google Shape;420;p41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1" name="Google Shape;421;p41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422" name="Google Shape;422;p41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423" name="Google Shape;423;p41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424" name="Google Shape;424;p41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5" name="Google Shape;425;p41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426" name="Google Shape;426;p41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427" name="Google Shape;427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8" name="Google Shape;428;p41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429" name="Google Shape;429;p41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430" name="Google Shape;430;p41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431" name="Google Shape;431;p41"/>
          <p:cNvCxnSpPr>
            <a:stCxn id="412" idx="2"/>
            <a:endCxn id="425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2" name="Google Shape;432;p41"/>
          <p:cNvCxnSpPr>
            <a:stCxn id="412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3" name="Google Shape;433;p41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4" name="Google Shape;434;p41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5" name="Google Shape;435;p41"/>
          <p:cNvSpPr txBox="1"/>
          <p:nvPr/>
        </p:nvSpPr>
        <p:spPr>
          <a:xfrm>
            <a:off x="52578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/>
          </a:p>
        </p:txBody>
      </p:sp>
      <p:sp>
        <p:nvSpPr>
          <p:cNvPr id="437" name="Google Shape;437;p41"/>
          <p:cNvSpPr txBox="1"/>
          <p:nvPr/>
        </p:nvSpPr>
        <p:spPr>
          <a:xfrm>
            <a:off x="5257800" y="1936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38" name="Google Shape;438;p41"/>
          <p:cNvCxnSpPr/>
          <p:nvPr/>
        </p:nvCxnSpPr>
        <p:spPr>
          <a:xfrm>
            <a:off x="428025" y="2423025"/>
            <a:ext cx="297300" cy="6966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39" name="Google Shape;439;p41"/>
          <p:cNvSpPr txBox="1"/>
          <p:nvPr/>
        </p:nvSpPr>
        <p:spPr>
          <a:xfrm rot="-1787259">
            <a:off x="144454" y="1793846"/>
            <a:ext cx="1744611" cy="493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 home directory</a:t>
            </a:r>
            <a:endParaRPr/>
          </a:p>
        </p:txBody>
      </p:sp>
      <p:sp>
        <p:nvSpPr>
          <p:cNvPr id="440" name="Google Shape;440;p41"/>
          <p:cNvSpPr txBox="1"/>
          <p:nvPr/>
        </p:nvSpPr>
        <p:spPr>
          <a:xfrm>
            <a:off x="5257800" y="23941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1" name="Google Shape;441;p41"/>
          <p:cNvSpPr txBox="1"/>
          <p:nvPr/>
        </p:nvSpPr>
        <p:spPr>
          <a:xfrm>
            <a:off x="5257800" y="28513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~luke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2" name="Google Shape;442;p41"/>
          <p:cNvSpPr txBox="1"/>
          <p:nvPr/>
        </p:nvSpPr>
        <p:spPr>
          <a:xfrm rot="-591">
            <a:off x="6956579" y="18268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443" name="Google Shape;443;p41"/>
          <p:cNvSpPr txBox="1"/>
          <p:nvPr/>
        </p:nvSpPr>
        <p:spPr>
          <a:xfrm rot="-591">
            <a:off x="6956579" y="23602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(the tilde means “home”)</a:t>
            </a:r>
            <a:endParaRPr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444" name="Google Shape;444;p41"/>
          <p:cNvSpPr txBox="1"/>
          <p:nvPr/>
        </p:nvSpPr>
        <p:spPr>
          <a:xfrm rot="-591">
            <a:off x="6956579" y="28174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42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</a:t>
            </a:r>
            <a:r>
              <a:rPr lang="en" sz="36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r>
              <a:rPr lang="en" sz="3600"/>
              <a:t> command (</a:t>
            </a:r>
            <a:r>
              <a:rPr lang="en" sz="3600" u="sng"/>
              <a:t>l</a:t>
            </a:r>
            <a:r>
              <a:rPr lang="en" sz="3600"/>
              <a:t>i</a:t>
            </a:r>
            <a:r>
              <a:rPr lang="en" sz="3600" u="sng"/>
              <a:t>s</a:t>
            </a:r>
            <a:r>
              <a:rPr lang="en" sz="3600"/>
              <a:t>t files and directories)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(What files and directories can be found in the current directory?)</a:t>
            </a:r>
            <a:endParaRPr sz="1800"/>
          </a:p>
        </p:txBody>
      </p:sp>
      <p:sp>
        <p:nvSpPr>
          <p:cNvPr id="450" name="Google Shape;450;p42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/>
          </a:p>
        </p:txBody>
      </p:sp>
      <p:grpSp>
        <p:nvGrpSpPr>
          <p:cNvPr id="451" name="Google Shape;451;p42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452" name="Google Shape;452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3" name="Google Shape;453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454" name="Google Shape;454;p42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455" name="Google Shape;455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6" name="Google Shape;456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457" name="Google Shape;457;p42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458" name="Google Shape;458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9" name="Google Shape;459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460" name="Google Shape;460;p42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461" name="Google Shape;461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2" name="Google Shape;462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463" name="Google Shape;463;p42"/>
          <p:cNvCxnSpPr>
            <a:stCxn id="455" idx="0"/>
            <a:endCxn id="452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42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42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42"/>
          <p:cNvCxnSpPr>
            <a:endCxn id="467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8" name="Google Shape;468;p42"/>
          <p:cNvCxnSpPr>
            <a:endCxn id="469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0" name="Google Shape;470;p42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467" name="Google Shape;467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1" name="Google Shape;471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472" name="Google Shape;472;p42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469" name="Google Shape;469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73" name="Google Shape;473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474" name="Google Shape;474;p42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42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6" name="Google Shape;476;p42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477" name="Google Shape;477;p42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478" name="Google Shape;478;p42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479" name="Google Shape;479;p42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0" name="Google Shape;480;p42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481" name="Google Shape;481;p42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482" name="Google Shape;482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83" name="Google Shape;483;p42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484" name="Google Shape;484;p42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485" name="Google Shape;485;p42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486" name="Google Shape;486;p42"/>
          <p:cNvCxnSpPr>
            <a:stCxn id="467" idx="2"/>
            <a:endCxn id="480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42"/>
          <p:cNvCxnSpPr>
            <a:stCxn id="467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8" name="Google Shape;488;p42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9" name="Google Shape;489;p42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0" name="Google Shape;490;p42"/>
          <p:cNvSpPr txBox="1"/>
          <p:nvPr/>
        </p:nvSpPr>
        <p:spPr>
          <a:xfrm>
            <a:off x="52578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/>
          </a:p>
        </p:txBody>
      </p:sp>
      <p:sp>
        <p:nvSpPr>
          <p:cNvPr id="492" name="Google Shape;492;p42"/>
          <p:cNvSpPr txBox="1"/>
          <p:nvPr/>
        </p:nvSpPr>
        <p:spPr>
          <a:xfrm>
            <a:off x="5257800" y="1936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93" name="Google Shape;493;p42"/>
          <p:cNvCxnSpPr/>
          <p:nvPr/>
        </p:nvCxnSpPr>
        <p:spPr>
          <a:xfrm>
            <a:off x="885225" y="1737225"/>
            <a:ext cx="297300" cy="6966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94" name="Google Shape;494;p42"/>
          <p:cNvSpPr txBox="1"/>
          <p:nvPr/>
        </p:nvSpPr>
        <p:spPr>
          <a:xfrm>
            <a:off x="5257800" y="23941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5" name="Google Shape;495;p42"/>
          <p:cNvSpPr txBox="1"/>
          <p:nvPr/>
        </p:nvSpPr>
        <p:spPr>
          <a:xfrm>
            <a:off x="5257800" y="28513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~luke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6" name="Google Shape;496;p42"/>
          <p:cNvSpPr txBox="1"/>
          <p:nvPr/>
        </p:nvSpPr>
        <p:spPr>
          <a:xfrm>
            <a:off x="5257800" y="33085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/home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luke   leia 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7" name="Google Shape;497;p42"/>
          <p:cNvSpPr txBox="1"/>
          <p:nvPr/>
        </p:nvSpPr>
        <p:spPr>
          <a:xfrm rot="-591">
            <a:off x="6956579" y="18268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498" name="Google Shape;498;p42"/>
          <p:cNvSpPr txBox="1"/>
          <p:nvPr/>
        </p:nvSpPr>
        <p:spPr>
          <a:xfrm rot="-591">
            <a:off x="6956579" y="23602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499" name="Google Shape;499;p42"/>
          <p:cNvSpPr txBox="1"/>
          <p:nvPr/>
        </p:nvSpPr>
        <p:spPr>
          <a:xfrm rot="-591">
            <a:off x="6956579" y="28174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500" name="Google Shape;500;p42"/>
          <p:cNvSpPr txBox="1"/>
          <p:nvPr/>
        </p:nvSpPr>
        <p:spPr>
          <a:xfrm rot="-591">
            <a:off x="6956579" y="32746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the “usr” directory</a:t>
            </a:r>
            <a:endParaRPr/>
          </a:p>
        </p:txBody>
      </p:sp>
      <p:sp>
        <p:nvSpPr>
          <p:cNvPr id="501" name="Google Shape;501;p42"/>
          <p:cNvSpPr txBox="1"/>
          <p:nvPr/>
        </p:nvSpPr>
        <p:spPr>
          <a:xfrm rot="-626">
            <a:off x="3678175" y="3821368"/>
            <a:ext cx="1647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Q: Why does this directory need </a:t>
            </a: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a leading “slash”?</a:t>
            </a: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A: It is special because it is one “level” below “root”</a:t>
            </a: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502" name="Google Shape;502;p42"/>
          <p:cNvCxnSpPr>
            <a:endCxn id="496" idx="1"/>
          </p:cNvCxnSpPr>
          <p:nvPr/>
        </p:nvCxnSpPr>
        <p:spPr>
          <a:xfrm rot="10800000" flipH="1">
            <a:off x="4810200" y="3488425"/>
            <a:ext cx="447600" cy="1113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3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</a:t>
            </a:r>
            <a:r>
              <a:rPr lang="en" sz="36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r>
              <a:rPr lang="en" sz="3600"/>
              <a:t> command (</a:t>
            </a:r>
            <a:r>
              <a:rPr lang="en" sz="3600" u="sng"/>
              <a:t>l</a:t>
            </a:r>
            <a:r>
              <a:rPr lang="en" sz="3600"/>
              <a:t>i</a:t>
            </a:r>
            <a:r>
              <a:rPr lang="en" sz="3600" u="sng"/>
              <a:t>s</a:t>
            </a:r>
            <a:r>
              <a:rPr lang="en" sz="3600"/>
              <a:t>t files and directories)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(What files and directories can be found in the current directory?)</a:t>
            </a:r>
            <a:endParaRPr sz="1800"/>
          </a:p>
        </p:txBody>
      </p:sp>
      <p:sp>
        <p:nvSpPr>
          <p:cNvPr id="508" name="Google Shape;508;p43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/>
          </a:p>
        </p:txBody>
      </p:sp>
      <p:grpSp>
        <p:nvGrpSpPr>
          <p:cNvPr id="509" name="Google Shape;509;p43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510" name="Google Shape;510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1" name="Google Shape;511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512" name="Google Shape;512;p43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513" name="Google Shape;513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4" name="Google Shape;514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515" name="Google Shape;515;p43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516" name="Google Shape;516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7" name="Google Shape;517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518" name="Google Shape;518;p43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519" name="Google Shape;519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0" name="Google Shape;520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521" name="Google Shape;521;p43"/>
          <p:cNvCxnSpPr>
            <a:stCxn id="513" idx="0"/>
            <a:endCxn id="510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2" name="Google Shape;522;p43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3" name="Google Shape;523;p43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4" name="Google Shape;524;p43"/>
          <p:cNvCxnSpPr>
            <a:endCxn id="525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6" name="Google Shape;526;p43"/>
          <p:cNvCxnSpPr>
            <a:endCxn id="527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28" name="Google Shape;528;p43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525" name="Google Shape;525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9" name="Google Shape;529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530" name="Google Shape;530;p43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527" name="Google Shape;527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1" name="Google Shape;531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532" name="Google Shape;532;p43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3" name="Google Shape;533;p43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4" name="Google Shape;534;p43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535" name="Google Shape;535;p43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536" name="Google Shape;536;p43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537" name="Google Shape;537;p43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8" name="Google Shape;538;p43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539" name="Google Shape;539;p43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540" name="Google Shape;540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41" name="Google Shape;541;p43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542" name="Google Shape;542;p43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543" name="Google Shape;543;p43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544" name="Google Shape;544;p43"/>
          <p:cNvCxnSpPr>
            <a:stCxn id="525" idx="2"/>
            <a:endCxn id="538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5" name="Google Shape;545;p43"/>
          <p:cNvCxnSpPr>
            <a:stCxn id="525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6" name="Google Shape;546;p43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7" name="Google Shape;547;p43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48" name="Google Shape;548;p43"/>
          <p:cNvSpPr txBox="1"/>
          <p:nvPr/>
        </p:nvSpPr>
        <p:spPr>
          <a:xfrm>
            <a:off x="52578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/>
          </a:p>
        </p:txBody>
      </p:sp>
      <p:sp>
        <p:nvSpPr>
          <p:cNvPr id="550" name="Google Shape;550;p43"/>
          <p:cNvSpPr txBox="1"/>
          <p:nvPr/>
        </p:nvSpPr>
        <p:spPr>
          <a:xfrm>
            <a:off x="5257800" y="1936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51" name="Google Shape;551;p43"/>
          <p:cNvCxnSpPr/>
          <p:nvPr/>
        </p:nvCxnSpPr>
        <p:spPr>
          <a:xfrm flipH="1">
            <a:off x="1581738" y="3858500"/>
            <a:ext cx="377400" cy="2469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52" name="Google Shape;552;p43"/>
          <p:cNvSpPr txBox="1"/>
          <p:nvPr/>
        </p:nvSpPr>
        <p:spPr>
          <a:xfrm>
            <a:off x="5257800" y="23941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3" name="Google Shape;553;p43"/>
          <p:cNvSpPr txBox="1"/>
          <p:nvPr/>
        </p:nvSpPr>
        <p:spPr>
          <a:xfrm>
            <a:off x="5257800" y="28513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~luke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4" name="Google Shape;554;p43"/>
          <p:cNvSpPr txBox="1"/>
          <p:nvPr/>
        </p:nvSpPr>
        <p:spPr>
          <a:xfrm>
            <a:off x="5257800" y="33085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/home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luke   leia 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5" name="Google Shape;555;p43"/>
          <p:cNvSpPr txBox="1"/>
          <p:nvPr/>
        </p:nvSpPr>
        <p:spPr>
          <a:xfrm>
            <a:off x="5257800" y="3841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proj1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   data2.txt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6" name="Google Shape;556;p43"/>
          <p:cNvSpPr txBox="1"/>
          <p:nvPr/>
        </p:nvSpPr>
        <p:spPr>
          <a:xfrm rot="-591">
            <a:off x="6956579" y="18268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557" name="Google Shape;557;p43"/>
          <p:cNvSpPr txBox="1"/>
          <p:nvPr/>
        </p:nvSpPr>
        <p:spPr>
          <a:xfrm rot="-591">
            <a:off x="6956579" y="23602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558" name="Google Shape;558;p43"/>
          <p:cNvSpPr txBox="1"/>
          <p:nvPr/>
        </p:nvSpPr>
        <p:spPr>
          <a:xfrm rot="-591">
            <a:off x="6956579" y="28174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559" name="Google Shape;559;p43"/>
          <p:cNvSpPr txBox="1"/>
          <p:nvPr/>
        </p:nvSpPr>
        <p:spPr>
          <a:xfrm rot="-591">
            <a:off x="6956579" y="32746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the  parent “home” directory</a:t>
            </a:r>
            <a:endParaRPr dirty="0"/>
          </a:p>
        </p:txBody>
      </p:sp>
      <p:sp>
        <p:nvSpPr>
          <p:cNvPr id="560" name="Google Shape;560;p43"/>
          <p:cNvSpPr txBox="1"/>
          <p:nvPr/>
        </p:nvSpPr>
        <p:spPr>
          <a:xfrm rot="-591">
            <a:off x="6956579" y="38080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the content of luke’s “proj1” directory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44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</a:t>
            </a:r>
            <a:r>
              <a:rPr lang="en" sz="36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r>
              <a:rPr lang="en" sz="3600"/>
              <a:t> command (</a:t>
            </a:r>
            <a:r>
              <a:rPr lang="en" sz="3600" u="sng"/>
              <a:t>l</a:t>
            </a:r>
            <a:r>
              <a:rPr lang="en" sz="3600"/>
              <a:t>i</a:t>
            </a:r>
            <a:r>
              <a:rPr lang="en" sz="3600" u="sng"/>
              <a:t>s</a:t>
            </a:r>
            <a:r>
              <a:rPr lang="en" sz="3600"/>
              <a:t>t files and directories)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(What files and directories can be found in the current directory?)</a:t>
            </a:r>
            <a:endParaRPr sz="1800"/>
          </a:p>
        </p:txBody>
      </p:sp>
      <p:sp>
        <p:nvSpPr>
          <p:cNvPr id="566" name="Google Shape;566;p44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/>
          </a:p>
        </p:txBody>
      </p:sp>
      <p:grpSp>
        <p:nvGrpSpPr>
          <p:cNvPr id="567" name="Google Shape;567;p44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568" name="Google Shape;568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9" name="Google Shape;569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570" name="Google Shape;570;p44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571" name="Google Shape;571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2" name="Google Shape;572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573" name="Google Shape;573;p44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574" name="Google Shape;574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5" name="Google Shape;575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576" name="Google Shape;576;p44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577" name="Google Shape;577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8" name="Google Shape;578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579" name="Google Shape;579;p44"/>
          <p:cNvCxnSpPr>
            <a:stCxn id="571" idx="0"/>
            <a:endCxn id="568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0" name="Google Shape;580;p44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1" name="Google Shape;581;p44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2" name="Google Shape;582;p44"/>
          <p:cNvCxnSpPr>
            <a:endCxn id="583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4" name="Google Shape;584;p44"/>
          <p:cNvCxnSpPr>
            <a:endCxn id="585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86" name="Google Shape;586;p44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583" name="Google Shape;583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7" name="Google Shape;587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588" name="Google Shape;588;p44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585" name="Google Shape;585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89" name="Google Shape;589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590" name="Google Shape;590;p44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" name="Google Shape;591;p44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2" name="Google Shape;592;p44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593" name="Google Shape;593;p44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594" name="Google Shape;594;p44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595" name="Google Shape;595;p44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6" name="Google Shape;596;p44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597" name="Google Shape;597;p44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598" name="Google Shape;598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9" name="Google Shape;599;p44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600" name="Google Shape;600;p44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601" name="Google Shape;601;p44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602" name="Google Shape;602;p44"/>
          <p:cNvCxnSpPr>
            <a:stCxn id="583" idx="2"/>
            <a:endCxn id="596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3" name="Google Shape;603;p44"/>
          <p:cNvCxnSpPr>
            <a:stCxn id="583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4" name="Google Shape;604;p44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5" name="Google Shape;605;p44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6" name="Google Shape;606;p44"/>
          <p:cNvSpPr txBox="1"/>
          <p:nvPr/>
        </p:nvSpPr>
        <p:spPr>
          <a:xfrm>
            <a:off x="52578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/>
          </a:p>
        </p:txBody>
      </p:sp>
      <p:sp>
        <p:nvSpPr>
          <p:cNvPr id="607" name="Google Shape;607;p44"/>
          <p:cNvSpPr txBox="1"/>
          <p:nvPr/>
        </p:nvSpPr>
        <p:spPr>
          <a:xfrm>
            <a:off x="5257800" y="1555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ssh luke@kingspeak.chpc.utah.edu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8" name="Google Shape;608;p44"/>
          <p:cNvSpPr txBox="1"/>
          <p:nvPr/>
        </p:nvSpPr>
        <p:spPr>
          <a:xfrm>
            <a:off x="5257800" y="1936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9" name="Google Shape;609;p44"/>
          <p:cNvSpPr txBox="1"/>
          <p:nvPr/>
        </p:nvSpPr>
        <p:spPr>
          <a:xfrm>
            <a:off x="5257800" y="23941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10" name="Google Shape;610;p44"/>
          <p:cNvSpPr txBox="1"/>
          <p:nvPr/>
        </p:nvSpPr>
        <p:spPr>
          <a:xfrm>
            <a:off x="5257800" y="28513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~luke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11" name="Google Shape;611;p44"/>
          <p:cNvSpPr txBox="1"/>
          <p:nvPr/>
        </p:nvSpPr>
        <p:spPr>
          <a:xfrm>
            <a:off x="5257800" y="33085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/home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luke   leia 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12" name="Google Shape;612;p44"/>
          <p:cNvSpPr txBox="1"/>
          <p:nvPr/>
        </p:nvSpPr>
        <p:spPr>
          <a:xfrm>
            <a:off x="5257800" y="3841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proj1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   data2.txt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13" name="Google Shape;613;p44"/>
          <p:cNvSpPr txBox="1"/>
          <p:nvPr/>
        </p:nvSpPr>
        <p:spPr>
          <a:xfrm>
            <a:off x="5257800" y="43753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~leia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14" name="Google Shape;614;p44"/>
          <p:cNvSpPr txBox="1"/>
          <p:nvPr/>
        </p:nvSpPr>
        <p:spPr>
          <a:xfrm rot="-591">
            <a:off x="6956579" y="18268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615" name="Google Shape;615;p44"/>
          <p:cNvSpPr txBox="1"/>
          <p:nvPr/>
        </p:nvSpPr>
        <p:spPr>
          <a:xfrm rot="-591">
            <a:off x="6956579" y="23602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616" name="Google Shape;616;p44"/>
          <p:cNvSpPr txBox="1"/>
          <p:nvPr/>
        </p:nvSpPr>
        <p:spPr>
          <a:xfrm rot="-591">
            <a:off x="6956579" y="28174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617" name="Google Shape;617;p44"/>
          <p:cNvSpPr txBox="1"/>
          <p:nvPr/>
        </p:nvSpPr>
        <p:spPr>
          <a:xfrm rot="-591">
            <a:off x="6956579" y="32746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the “home” directory</a:t>
            </a:r>
            <a:endParaRPr dirty="0"/>
          </a:p>
        </p:txBody>
      </p:sp>
      <p:sp>
        <p:nvSpPr>
          <p:cNvPr id="618" name="Google Shape;618;p44"/>
          <p:cNvSpPr txBox="1"/>
          <p:nvPr/>
        </p:nvSpPr>
        <p:spPr>
          <a:xfrm rot="-591">
            <a:off x="6956579" y="38080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the content of luke’s “proj1” directory</a:t>
            </a:r>
            <a:endParaRPr/>
          </a:p>
        </p:txBody>
      </p:sp>
      <p:sp>
        <p:nvSpPr>
          <p:cNvPr id="619" name="Google Shape;619;p44"/>
          <p:cNvSpPr txBox="1"/>
          <p:nvPr/>
        </p:nvSpPr>
        <p:spPr>
          <a:xfrm rot="-591">
            <a:off x="6956579" y="44176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the content of leia’s home directory</a:t>
            </a:r>
            <a:endParaRPr/>
          </a:p>
        </p:txBody>
      </p:sp>
      <p:cxnSp>
        <p:nvCxnSpPr>
          <p:cNvPr id="620" name="Google Shape;620;p44"/>
          <p:cNvCxnSpPr/>
          <p:nvPr/>
        </p:nvCxnSpPr>
        <p:spPr>
          <a:xfrm rot="10800000">
            <a:off x="1930050" y="3679713"/>
            <a:ext cx="652800" cy="2910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45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</a:t>
            </a:r>
            <a:r>
              <a:rPr lang="en" sz="36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cd</a:t>
            </a:r>
            <a:r>
              <a:rPr lang="en" sz="3600"/>
              <a:t> command (</a:t>
            </a:r>
            <a:r>
              <a:rPr lang="en" sz="3600" u="sng"/>
              <a:t>c</a:t>
            </a:r>
            <a:r>
              <a:rPr lang="en" sz="3600"/>
              <a:t>hange </a:t>
            </a:r>
            <a:r>
              <a:rPr lang="en" sz="3600" u="sng"/>
              <a:t>d</a:t>
            </a:r>
            <a:r>
              <a:rPr lang="en" sz="3600"/>
              <a:t>irectories)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(cd helps to navigate through the Unix directory tree)</a:t>
            </a:r>
            <a:endParaRPr sz="1800"/>
          </a:p>
        </p:txBody>
      </p:sp>
      <p:sp>
        <p:nvSpPr>
          <p:cNvPr id="626" name="Google Shape;626;p45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/>
          </a:p>
        </p:txBody>
      </p:sp>
      <p:grpSp>
        <p:nvGrpSpPr>
          <p:cNvPr id="627" name="Google Shape;627;p45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628" name="Google Shape;628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9" name="Google Shape;629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630" name="Google Shape;630;p45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631" name="Google Shape;631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2" name="Google Shape;632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633" name="Google Shape;633;p45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634" name="Google Shape;634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5" name="Google Shape;635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636" name="Google Shape;636;p45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637" name="Google Shape;637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8" name="Google Shape;638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639" name="Google Shape;639;p45"/>
          <p:cNvCxnSpPr>
            <a:stCxn id="631" idx="0"/>
            <a:endCxn id="628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0" name="Google Shape;640;p45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1" name="Google Shape;641;p45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2" name="Google Shape;642;p45"/>
          <p:cNvCxnSpPr>
            <a:endCxn id="643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4" name="Google Shape;644;p45"/>
          <p:cNvCxnSpPr>
            <a:endCxn id="645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46" name="Google Shape;646;p45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643" name="Google Shape;643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7" name="Google Shape;647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648" name="Google Shape;648;p45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645" name="Google Shape;645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49" name="Google Shape;649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650" name="Google Shape;650;p45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45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2" name="Google Shape;652;p45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653" name="Google Shape;653;p45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654" name="Google Shape;654;p45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655" name="Google Shape;655;p45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45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657" name="Google Shape;657;p45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658" name="Google Shape;658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9" name="Google Shape;659;p45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660" name="Google Shape;660;p45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661" name="Google Shape;661;p45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662" name="Google Shape;662;p45"/>
          <p:cNvCxnSpPr>
            <a:stCxn id="643" idx="2"/>
            <a:endCxn id="656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3" name="Google Shape;663;p45"/>
          <p:cNvCxnSpPr>
            <a:stCxn id="643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4" name="Google Shape;664;p45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5" name="Google Shape;665;p45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6" name="Google Shape;666;p45"/>
          <p:cNvSpPr txBox="1"/>
          <p:nvPr/>
        </p:nvSpPr>
        <p:spPr>
          <a:xfrm>
            <a:off x="52578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/>
          </a:p>
        </p:txBody>
      </p:sp>
      <p:sp>
        <p:nvSpPr>
          <p:cNvPr id="667" name="Google Shape;667;p45"/>
          <p:cNvSpPr txBox="1"/>
          <p:nvPr/>
        </p:nvSpPr>
        <p:spPr>
          <a:xfrm>
            <a:off x="5257800" y="1555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8" name="Google Shape;668;p45"/>
          <p:cNvSpPr txBox="1"/>
          <p:nvPr/>
        </p:nvSpPr>
        <p:spPr>
          <a:xfrm>
            <a:off x="5257800" y="20131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9" name="Google Shape;669;p45"/>
          <p:cNvSpPr txBox="1"/>
          <p:nvPr/>
        </p:nvSpPr>
        <p:spPr>
          <a:xfrm>
            <a:off x="5257800" y="24703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   data2.txt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0" name="Google Shape;670;p45"/>
          <p:cNvSpPr txBox="1"/>
          <p:nvPr/>
        </p:nvSpPr>
        <p:spPr>
          <a:xfrm>
            <a:off x="5257800" y="30037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000" b="1">
              <a:solidFill>
                <a:srgbClr val="38761D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1" name="Google Shape;671;p45"/>
          <p:cNvSpPr txBox="1"/>
          <p:nvPr/>
        </p:nvSpPr>
        <p:spPr>
          <a:xfrm>
            <a:off x="5257800" y="3460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luke	leia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2" name="Google Shape;672;p45"/>
          <p:cNvSpPr txBox="1"/>
          <p:nvPr/>
        </p:nvSpPr>
        <p:spPr>
          <a:xfrm>
            <a:off x="5257800" y="39943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luke/proj1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3" name="Google Shape;673;p45"/>
          <p:cNvSpPr txBox="1"/>
          <p:nvPr/>
        </p:nvSpPr>
        <p:spPr>
          <a:xfrm rot="-591">
            <a:off x="6956579" y="14458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674" name="Google Shape;674;p45"/>
          <p:cNvSpPr txBox="1"/>
          <p:nvPr/>
        </p:nvSpPr>
        <p:spPr>
          <a:xfrm rot="-495">
            <a:off x="6956575" y="1826813"/>
            <a:ext cx="2082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luke’s “proj1” directory</a:t>
            </a:r>
            <a:endParaRPr/>
          </a:p>
        </p:txBody>
      </p:sp>
      <p:sp>
        <p:nvSpPr>
          <p:cNvPr id="675" name="Google Shape;675;p45"/>
          <p:cNvSpPr txBox="1"/>
          <p:nvPr/>
        </p:nvSpPr>
        <p:spPr>
          <a:xfrm rot="-515">
            <a:off x="6956574" y="2436444"/>
            <a:ext cx="20028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“proj1” directory</a:t>
            </a:r>
            <a:endParaRPr/>
          </a:p>
        </p:txBody>
      </p:sp>
      <p:sp>
        <p:nvSpPr>
          <p:cNvPr id="676" name="Google Shape;676;p45"/>
          <p:cNvSpPr txBox="1"/>
          <p:nvPr/>
        </p:nvSpPr>
        <p:spPr>
          <a:xfrm rot="-591">
            <a:off x="6956579" y="28936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“up” the tree to luke’s home directory</a:t>
            </a:r>
            <a:endParaRPr/>
          </a:p>
        </p:txBody>
      </p:sp>
      <p:sp>
        <p:nvSpPr>
          <p:cNvPr id="677" name="Google Shape;677;p45"/>
          <p:cNvSpPr txBox="1"/>
          <p:nvPr/>
        </p:nvSpPr>
        <p:spPr>
          <a:xfrm rot="-591">
            <a:off x="6956579" y="34270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“up” the tree to the “usr” directory</a:t>
            </a:r>
            <a:endParaRPr/>
          </a:p>
        </p:txBody>
      </p:sp>
      <p:sp>
        <p:nvSpPr>
          <p:cNvPr id="678" name="Google Shape;678;p45"/>
          <p:cNvSpPr txBox="1"/>
          <p:nvPr/>
        </p:nvSpPr>
        <p:spPr>
          <a:xfrm rot="-591">
            <a:off x="6956579" y="40366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directly to luke’s “proj1” directory</a:t>
            </a:r>
            <a:endParaRPr/>
          </a:p>
        </p:txBody>
      </p:sp>
      <p:sp>
        <p:nvSpPr>
          <p:cNvPr id="679" name="Google Shape;679;p45"/>
          <p:cNvSpPr txBox="1"/>
          <p:nvPr/>
        </p:nvSpPr>
        <p:spPr>
          <a:xfrm>
            <a:off x="5257800" y="45277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/bin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0" name="Google Shape;680;p45"/>
          <p:cNvSpPr txBox="1"/>
          <p:nvPr/>
        </p:nvSpPr>
        <p:spPr>
          <a:xfrm rot="-591">
            <a:off x="6956579" y="45700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the system “bin” directory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46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</a:t>
            </a:r>
            <a:r>
              <a:rPr lang="en" sz="36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" sz="3600"/>
              <a:t> command (present working directory)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(Where am I? That is, in which directory am I?)</a:t>
            </a:r>
            <a:endParaRPr sz="1800"/>
          </a:p>
        </p:txBody>
      </p:sp>
      <p:sp>
        <p:nvSpPr>
          <p:cNvPr id="686" name="Google Shape;686;p46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/>
          </a:p>
        </p:txBody>
      </p:sp>
      <p:grpSp>
        <p:nvGrpSpPr>
          <p:cNvPr id="687" name="Google Shape;687;p46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688" name="Google Shape;688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89" name="Google Shape;689;p4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690" name="Google Shape;690;p46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691" name="Google Shape;691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2" name="Google Shape;692;p4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693" name="Google Shape;693;p46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694" name="Google Shape;694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5" name="Google Shape;695;p4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696" name="Google Shape;696;p46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697" name="Google Shape;697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98" name="Google Shape;698;p4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699" name="Google Shape;699;p46"/>
          <p:cNvCxnSpPr>
            <a:stCxn id="691" idx="0"/>
            <a:endCxn id="688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0" name="Google Shape;700;p46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1" name="Google Shape;701;p46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2" name="Google Shape;702;p46"/>
          <p:cNvCxnSpPr>
            <a:endCxn id="703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4" name="Google Shape;704;p46"/>
          <p:cNvCxnSpPr>
            <a:endCxn id="705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06" name="Google Shape;706;p46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703" name="Google Shape;703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7" name="Google Shape;707;p4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708" name="Google Shape;708;p46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705" name="Google Shape;705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09" name="Google Shape;709;p4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710" name="Google Shape;710;p46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1" name="Google Shape;711;p46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2" name="Google Shape;712;p46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713" name="Google Shape;713;p46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714" name="Google Shape;714;p46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715" name="Google Shape;715;p46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6" name="Google Shape;716;p46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717" name="Google Shape;717;p46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718" name="Google Shape;718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19" name="Google Shape;719;p46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720" name="Google Shape;720;p46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721" name="Google Shape;721;p46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722" name="Google Shape;722;p46"/>
          <p:cNvCxnSpPr>
            <a:stCxn id="703" idx="2"/>
            <a:endCxn id="716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3" name="Google Shape;723;p46"/>
          <p:cNvCxnSpPr>
            <a:stCxn id="703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4" name="Google Shape;724;p46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5" name="Google Shape;725;p46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6" name="Google Shape;726;p46"/>
          <p:cNvSpPr txBox="1"/>
          <p:nvPr/>
        </p:nvSpPr>
        <p:spPr>
          <a:xfrm>
            <a:off x="52578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/>
          </a:p>
        </p:txBody>
      </p:sp>
      <p:sp>
        <p:nvSpPr>
          <p:cNvPr id="727" name="Google Shape;727;p46"/>
          <p:cNvSpPr txBox="1"/>
          <p:nvPr/>
        </p:nvSpPr>
        <p:spPr>
          <a:xfrm>
            <a:off x="5257800" y="1936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/home/luke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8" name="Google Shape;728;p46"/>
          <p:cNvSpPr txBox="1"/>
          <p:nvPr/>
        </p:nvSpPr>
        <p:spPr>
          <a:xfrm>
            <a:off x="5257800" y="23941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29" name="Google Shape;729;p46"/>
          <p:cNvSpPr txBox="1"/>
          <p:nvPr/>
        </p:nvSpPr>
        <p:spPr>
          <a:xfrm rot="-591">
            <a:off x="6956579" y="18268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/>
          </a:p>
        </p:txBody>
      </p:sp>
      <p:sp>
        <p:nvSpPr>
          <p:cNvPr id="730" name="Google Shape;730;p46"/>
          <p:cNvSpPr txBox="1"/>
          <p:nvPr/>
        </p:nvSpPr>
        <p:spPr>
          <a:xfrm rot="-495">
            <a:off x="6956575" y="2207813"/>
            <a:ext cx="2082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luke’s “proj1” directory</a:t>
            </a:r>
            <a:endParaRPr/>
          </a:p>
        </p:txBody>
      </p:sp>
      <p:sp>
        <p:nvSpPr>
          <p:cNvPr id="731" name="Google Shape;731;p46"/>
          <p:cNvSpPr txBox="1"/>
          <p:nvPr/>
        </p:nvSpPr>
        <p:spPr>
          <a:xfrm>
            <a:off x="5257800" y="27751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/home/luke/proj1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32" name="Google Shape;732;p46"/>
          <p:cNvSpPr txBox="1"/>
          <p:nvPr/>
        </p:nvSpPr>
        <p:spPr>
          <a:xfrm rot="-591">
            <a:off x="6956579" y="26650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/>
          </a:p>
        </p:txBody>
      </p:sp>
      <p:sp>
        <p:nvSpPr>
          <p:cNvPr id="733" name="Google Shape;733;p46"/>
          <p:cNvSpPr txBox="1"/>
          <p:nvPr/>
        </p:nvSpPr>
        <p:spPr>
          <a:xfrm>
            <a:off x="5257800" y="33085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34" name="Google Shape;734;p46"/>
          <p:cNvSpPr txBox="1"/>
          <p:nvPr/>
        </p:nvSpPr>
        <p:spPr>
          <a:xfrm rot="-495">
            <a:off x="6956575" y="3122213"/>
            <a:ext cx="2082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back to luke’s home directory</a:t>
            </a:r>
            <a:endParaRPr/>
          </a:p>
        </p:txBody>
      </p:sp>
      <p:sp>
        <p:nvSpPr>
          <p:cNvPr id="735" name="Google Shape;735;p46"/>
          <p:cNvSpPr txBox="1"/>
          <p:nvPr/>
        </p:nvSpPr>
        <p:spPr>
          <a:xfrm>
            <a:off x="5257800" y="36895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/home/luke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36" name="Google Shape;736;p46"/>
          <p:cNvSpPr txBox="1"/>
          <p:nvPr/>
        </p:nvSpPr>
        <p:spPr>
          <a:xfrm rot="-591">
            <a:off x="6956579" y="35794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7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</a:t>
            </a:r>
            <a:r>
              <a:rPr lang="en" sz="36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mkdir</a:t>
            </a:r>
            <a:r>
              <a:rPr lang="en" sz="3600"/>
              <a:t> command (</a:t>
            </a:r>
            <a:r>
              <a:rPr lang="en" sz="3600" u="sng"/>
              <a:t>m</a:t>
            </a:r>
            <a:r>
              <a:rPr lang="en" sz="3600"/>
              <a:t>a</a:t>
            </a:r>
            <a:r>
              <a:rPr lang="en" sz="3600" u="sng"/>
              <a:t>k</a:t>
            </a:r>
            <a:r>
              <a:rPr lang="en" sz="3600"/>
              <a:t>e a new </a:t>
            </a:r>
            <a:r>
              <a:rPr lang="en" sz="3600" u="sng"/>
              <a:t>dir</a:t>
            </a:r>
            <a:r>
              <a:rPr lang="en" sz="3600"/>
              <a:t>ectory)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42" name="Google Shape;742;p47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/>
          </a:p>
        </p:txBody>
      </p:sp>
      <p:grpSp>
        <p:nvGrpSpPr>
          <p:cNvPr id="743" name="Google Shape;743;p47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744" name="Google Shape;744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5" name="Google Shape;745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746" name="Google Shape;746;p47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747" name="Google Shape;747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8" name="Google Shape;748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749" name="Google Shape;749;p47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750" name="Google Shape;750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1" name="Google Shape;751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752" name="Google Shape;752;p47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753" name="Google Shape;753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4" name="Google Shape;754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755" name="Google Shape;755;p47"/>
          <p:cNvCxnSpPr>
            <a:stCxn id="747" idx="0"/>
            <a:endCxn id="744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6" name="Google Shape;756;p47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47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47"/>
          <p:cNvCxnSpPr>
            <a:endCxn id="759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0" name="Google Shape;760;p47"/>
          <p:cNvCxnSpPr>
            <a:endCxn id="761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62" name="Google Shape;762;p47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759" name="Google Shape;759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3" name="Google Shape;763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764" name="Google Shape;764;p47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761" name="Google Shape;761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5" name="Google Shape;765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766" name="Google Shape;766;p47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7" name="Google Shape;767;p47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8" name="Google Shape;768;p47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769" name="Google Shape;769;p47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770" name="Google Shape;770;p47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771" name="Google Shape;771;p47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2" name="Google Shape;772;p47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773" name="Google Shape;773;p47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774" name="Google Shape;774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5" name="Google Shape;775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776" name="Google Shape;776;p47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777" name="Google Shape;777;p47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778" name="Google Shape;778;p47"/>
          <p:cNvCxnSpPr>
            <a:stCxn id="759" idx="2"/>
            <a:endCxn id="772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9" name="Google Shape;779;p47"/>
          <p:cNvCxnSpPr>
            <a:stCxn id="759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0" name="Google Shape;780;p47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1" name="Google Shape;781;p47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2" name="Google Shape;782;p47"/>
          <p:cNvSpPr txBox="1"/>
          <p:nvPr/>
        </p:nvSpPr>
        <p:spPr>
          <a:xfrm>
            <a:off x="52578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/>
          </a:p>
        </p:txBody>
      </p:sp>
      <p:sp>
        <p:nvSpPr>
          <p:cNvPr id="783" name="Google Shape;783;p47"/>
          <p:cNvSpPr txBox="1"/>
          <p:nvPr/>
        </p:nvSpPr>
        <p:spPr>
          <a:xfrm>
            <a:off x="5257800" y="1936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/usr/luke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4" name="Google Shape;784;p47"/>
          <p:cNvSpPr txBox="1"/>
          <p:nvPr/>
        </p:nvSpPr>
        <p:spPr>
          <a:xfrm>
            <a:off x="5257800" y="23941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5" name="Google Shape;785;p47"/>
          <p:cNvSpPr txBox="1"/>
          <p:nvPr/>
        </p:nvSpPr>
        <p:spPr>
          <a:xfrm rot="-591">
            <a:off x="6956579" y="18268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/>
          </a:p>
        </p:txBody>
      </p:sp>
      <p:sp>
        <p:nvSpPr>
          <p:cNvPr id="786" name="Google Shape;786;p47"/>
          <p:cNvSpPr txBox="1"/>
          <p:nvPr/>
        </p:nvSpPr>
        <p:spPr>
          <a:xfrm rot="-495">
            <a:off x="6956575" y="2207813"/>
            <a:ext cx="2082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787" name="Google Shape;787;p47"/>
          <p:cNvSpPr txBox="1"/>
          <p:nvPr/>
        </p:nvSpPr>
        <p:spPr>
          <a:xfrm>
            <a:off x="5257800" y="27751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8" name="Google Shape;788;p47"/>
          <p:cNvSpPr txBox="1"/>
          <p:nvPr/>
        </p:nvSpPr>
        <p:spPr>
          <a:xfrm rot="-517">
            <a:off x="6956574" y="2665043"/>
            <a:ext cx="1995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the “proj1” directory</a:t>
            </a:r>
            <a:endParaRPr/>
          </a:p>
        </p:txBody>
      </p:sp>
      <p:grpSp>
        <p:nvGrpSpPr>
          <p:cNvPr id="789" name="Google Shape;789;p47"/>
          <p:cNvGrpSpPr/>
          <p:nvPr/>
        </p:nvGrpSpPr>
        <p:grpSpPr>
          <a:xfrm>
            <a:off x="5257800" y="3122063"/>
            <a:ext cx="3781375" cy="546212"/>
            <a:chOff x="5257800" y="3122063"/>
            <a:chExt cx="3781375" cy="546212"/>
          </a:xfrm>
        </p:grpSpPr>
        <p:sp>
          <p:nvSpPr>
            <p:cNvPr id="790" name="Google Shape;790;p47"/>
            <p:cNvSpPr txBox="1"/>
            <p:nvPr/>
          </p:nvSpPr>
          <p:spPr>
            <a:xfrm>
              <a:off x="5257800" y="3308575"/>
              <a:ext cx="3000000" cy="35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333333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mkdir data </a:t>
              </a:r>
              <a:endParaRPr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791" name="Google Shape;791;p47"/>
            <p:cNvSpPr txBox="1"/>
            <p:nvPr/>
          </p:nvSpPr>
          <p:spPr>
            <a:xfrm rot="-495">
              <a:off x="6956575" y="3122213"/>
              <a:ext cx="2082600" cy="4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ea typeface="Economica"/>
                  <a:cs typeface="Economica"/>
                  <a:sym typeface="Economica"/>
                </a:rPr>
                <a:t>Make a new “data” directory in proj1</a:t>
              </a:r>
              <a:endParaRPr/>
            </a:p>
          </p:txBody>
        </p:sp>
      </p:grpSp>
      <p:grpSp>
        <p:nvGrpSpPr>
          <p:cNvPr id="792" name="Google Shape;792;p47"/>
          <p:cNvGrpSpPr/>
          <p:nvPr/>
        </p:nvGrpSpPr>
        <p:grpSpPr>
          <a:xfrm>
            <a:off x="1356600" y="4401525"/>
            <a:ext cx="1589925" cy="545000"/>
            <a:chOff x="1356600" y="4401525"/>
            <a:chExt cx="1589925" cy="545000"/>
          </a:xfrm>
        </p:grpSpPr>
        <p:grpSp>
          <p:nvGrpSpPr>
            <p:cNvPr id="793" name="Google Shape;793;p47"/>
            <p:cNvGrpSpPr/>
            <p:nvPr/>
          </p:nvGrpSpPr>
          <p:grpSpPr>
            <a:xfrm>
              <a:off x="2270750" y="4401525"/>
              <a:ext cx="675775" cy="545000"/>
              <a:chOff x="2118350" y="2420325"/>
              <a:chExt cx="675775" cy="545000"/>
            </a:xfrm>
          </p:grpSpPr>
          <p:pic>
            <p:nvPicPr>
              <p:cNvPr id="794" name="Google Shape;794;p47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118350" y="2420325"/>
                <a:ext cx="545000" cy="545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95" name="Google Shape;795;p47"/>
              <p:cNvSpPr txBox="1"/>
              <p:nvPr/>
            </p:nvSpPr>
            <p:spPr>
              <a:xfrm>
                <a:off x="2136525" y="2517351"/>
                <a:ext cx="657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38761D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data</a:t>
                </a:r>
                <a:endParaRPr sz="1000"/>
              </a:p>
            </p:txBody>
          </p:sp>
        </p:grpSp>
        <p:cxnSp>
          <p:nvCxnSpPr>
            <p:cNvPr id="796" name="Google Shape;796;p47"/>
            <p:cNvCxnSpPr/>
            <p:nvPr/>
          </p:nvCxnSpPr>
          <p:spPr>
            <a:xfrm>
              <a:off x="1356600" y="4447050"/>
              <a:ext cx="871200" cy="17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7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600" dirty="0"/>
              <a:t>Moving around longer distances</a:t>
            </a:r>
            <a:endParaRPr sz="3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742" name="Google Shape;742;p47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dirty="0"/>
          </a:p>
        </p:txBody>
      </p:sp>
      <p:grpSp>
        <p:nvGrpSpPr>
          <p:cNvPr id="743" name="Google Shape;743;p47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744" name="Google Shape;744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5" name="Google Shape;745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746" name="Google Shape;746;p47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747" name="Google Shape;747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8" name="Google Shape;748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749" name="Google Shape;749;p47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750" name="Google Shape;750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1" name="Google Shape;751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752" name="Google Shape;752;p47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753" name="Google Shape;753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4" name="Google Shape;754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755" name="Google Shape;755;p47"/>
          <p:cNvCxnSpPr>
            <a:stCxn id="747" idx="0"/>
            <a:endCxn id="744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6" name="Google Shape;756;p47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47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47"/>
          <p:cNvCxnSpPr>
            <a:endCxn id="759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0" name="Google Shape;760;p47"/>
          <p:cNvCxnSpPr>
            <a:endCxn id="761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62" name="Google Shape;762;p47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759" name="Google Shape;759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3" name="Google Shape;763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764" name="Google Shape;764;p47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761" name="Google Shape;761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5" name="Google Shape;765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766" name="Google Shape;766;p47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7" name="Google Shape;767;p47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8" name="Google Shape;768;p47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769" name="Google Shape;769;p47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770" name="Google Shape;770;p47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771" name="Google Shape;771;p47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2" name="Google Shape;772;p47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773" name="Google Shape;773;p47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774" name="Google Shape;774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5" name="Google Shape;775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776" name="Google Shape;776;p47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777" name="Google Shape;777;p47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778" name="Google Shape;778;p47"/>
          <p:cNvCxnSpPr>
            <a:stCxn id="759" idx="2"/>
            <a:endCxn id="772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9" name="Google Shape;779;p47"/>
          <p:cNvCxnSpPr>
            <a:stCxn id="759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0" name="Google Shape;780;p47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1" name="Google Shape;781;p47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2" name="Google Shape;782;p47"/>
          <p:cNvSpPr txBox="1"/>
          <p:nvPr/>
        </p:nvSpPr>
        <p:spPr>
          <a:xfrm>
            <a:off x="4067251" y="1075787"/>
            <a:ext cx="4765049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Imagine your working directory is /home/</a:t>
            </a:r>
            <a:r>
              <a:rPr lang="en" sz="18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</a:t>
            </a:r>
            <a:r>
              <a:rPr lang="en" sz="18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/proj1/data/</a:t>
            </a:r>
            <a:endParaRPr dirty="0"/>
          </a:p>
        </p:txBody>
      </p:sp>
      <p:sp>
        <p:nvSpPr>
          <p:cNvPr id="783" name="Google Shape;783;p47"/>
          <p:cNvSpPr txBox="1"/>
          <p:nvPr/>
        </p:nvSpPr>
        <p:spPr>
          <a:xfrm>
            <a:off x="5257800" y="1936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</a:t>
            </a:r>
            <a:r>
              <a:rPr lang="en" sz="1000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pwd</a:t>
            </a:r>
            <a:endParaRPr sz="1000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lvl="0"/>
            <a:r>
              <a:rPr lang="en" sz="10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/home/</a:t>
            </a:r>
            <a:r>
              <a:rPr lang="en" sz="10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</a:t>
            </a:r>
            <a:r>
              <a:rPr lang="en" sz="10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/proj1/data</a:t>
            </a:r>
            <a:endParaRPr sz="1000" b="1" dirty="0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4" name="Google Shape;784;p47"/>
          <p:cNvSpPr txBox="1"/>
          <p:nvPr/>
        </p:nvSpPr>
        <p:spPr>
          <a:xfrm>
            <a:off x="5257800" y="2296149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/home/</a:t>
            </a:r>
            <a:r>
              <a:rPr lang="en" sz="1000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leia</a:t>
            </a:r>
            <a:endParaRPr sz="1000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5" name="Google Shape;785;p47"/>
          <p:cNvSpPr txBox="1"/>
          <p:nvPr/>
        </p:nvSpPr>
        <p:spPr>
          <a:xfrm rot="-591">
            <a:off x="6956579" y="18268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 dirty="0"/>
          </a:p>
        </p:txBody>
      </p:sp>
      <p:sp>
        <p:nvSpPr>
          <p:cNvPr id="786" name="Google Shape;786;p47"/>
          <p:cNvSpPr txBox="1"/>
          <p:nvPr/>
        </p:nvSpPr>
        <p:spPr>
          <a:xfrm rot="-495">
            <a:off x="6956571" y="2272577"/>
            <a:ext cx="2082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Change by specifying the new path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U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sing the </a:t>
            </a:r>
            <a:r>
              <a:rPr lang="en" b="1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absolute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path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sym typeface="Economica"/>
              </a:rPr>
              <a:t>(works from anywhere)</a:t>
            </a:r>
            <a:endParaRPr dirty="0"/>
          </a:p>
        </p:txBody>
      </p:sp>
      <p:sp>
        <p:nvSpPr>
          <p:cNvPr id="787" name="Google Shape;787;p47"/>
          <p:cNvSpPr txBox="1"/>
          <p:nvPr/>
        </p:nvSpPr>
        <p:spPr>
          <a:xfrm>
            <a:off x="5257800" y="3143399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..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</a:t>
            </a:r>
            <a:r>
              <a:rPr lang="en" sz="1000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leia</a:t>
            </a: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000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 dirty="0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8" name="Google Shape;788;p47"/>
          <p:cNvSpPr txBox="1"/>
          <p:nvPr/>
        </p:nvSpPr>
        <p:spPr>
          <a:xfrm rot="-517">
            <a:off x="6967750" y="3085582"/>
            <a:ext cx="1995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up three (one at a time)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sym typeface="Economica"/>
              </a:rPr>
              <a:t>T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sym typeface="Economica"/>
              </a:rPr>
              <a:t>hen change to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sym typeface="Economica"/>
              </a:rPr>
              <a:t>leia</a:t>
            </a:r>
            <a:endParaRPr lang="en" dirty="0">
              <a:solidFill>
                <a:srgbClr val="38761D"/>
              </a:solidFill>
              <a:highlight>
                <a:schemeClr val="lt1"/>
              </a:highlight>
              <a:latin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sym typeface="Economica"/>
              </a:rPr>
              <a:t>*works only from a directory at this level</a:t>
            </a:r>
            <a:endParaRPr dirty="0"/>
          </a:p>
        </p:txBody>
      </p:sp>
      <p:grpSp>
        <p:nvGrpSpPr>
          <p:cNvPr id="789" name="Google Shape;789;p47"/>
          <p:cNvGrpSpPr/>
          <p:nvPr/>
        </p:nvGrpSpPr>
        <p:grpSpPr>
          <a:xfrm>
            <a:off x="5236239" y="4053425"/>
            <a:ext cx="3770610" cy="628326"/>
            <a:chOff x="5268564" y="3429318"/>
            <a:chExt cx="3770610" cy="628326"/>
          </a:xfrm>
        </p:grpSpPr>
        <p:sp>
          <p:nvSpPr>
            <p:cNvPr id="790" name="Google Shape;790;p47"/>
            <p:cNvSpPr txBox="1"/>
            <p:nvPr/>
          </p:nvSpPr>
          <p:spPr>
            <a:xfrm>
              <a:off x="5268564" y="3429318"/>
              <a:ext cx="3000000" cy="35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" sz="1000" b="1" dirty="0">
                  <a:solidFill>
                    <a:srgbClr val="333333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cd ../../../</a:t>
              </a:r>
              <a:r>
                <a:rPr lang="en" sz="1000" b="1" dirty="0" err="1">
                  <a:solidFill>
                    <a:srgbClr val="333333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 b="1" dirty="0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791" name="Google Shape;791;p47"/>
            <p:cNvSpPr txBox="1"/>
            <p:nvPr/>
          </p:nvSpPr>
          <p:spPr>
            <a:xfrm rot="21599505">
              <a:off x="6956574" y="3564144"/>
              <a:ext cx="2082600" cy="4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lvl="0"/>
              <a:r>
                <a:rPr lang="en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ea typeface="Economica"/>
                  <a:cs typeface="Economica"/>
                  <a:sym typeface="Economica"/>
                </a:rPr>
                <a:t>Move up three </a:t>
              </a:r>
              <a:r>
                <a:rPr lang="en-CA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sym typeface="Economica"/>
                </a:rPr>
                <a:t>and </a:t>
              </a:r>
              <a:r>
                <a:rPr lang="en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sym typeface="Economica"/>
                </a:rPr>
                <a:t>to </a:t>
              </a:r>
              <a:r>
                <a:rPr lang="en" dirty="0" err="1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sym typeface="Economica"/>
                </a:rPr>
                <a:t>leia</a:t>
              </a:r>
              <a:r>
                <a:rPr lang="en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sym typeface="Economica"/>
                </a:rPr>
                <a:t> using the full </a:t>
              </a:r>
              <a:r>
                <a:rPr lang="en" b="1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sym typeface="Economica"/>
                </a:rPr>
                <a:t>relative</a:t>
              </a:r>
              <a:r>
                <a:rPr lang="en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sym typeface="Economica"/>
                </a:rPr>
                <a:t> path </a:t>
              </a:r>
            </a:p>
            <a:p>
              <a:r>
                <a:rPr lang="en-CA" dirty="0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sym typeface="Economica"/>
                </a:rPr>
                <a:t>*works only from a directory at this level</a:t>
              </a:r>
              <a:endParaRPr lang="en-CA" dirty="0"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92" name="Google Shape;792;p47"/>
          <p:cNvGrpSpPr/>
          <p:nvPr/>
        </p:nvGrpSpPr>
        <p:grpSpPr>
          <a:xfrm>
            <a:off x="1356600" y="4401525"/>
            <a:ext cx="1589925" cy="545000"/>
            <a:chOff x="1356600" y="4401525"/>
            <a:chExt cx="1589925" cy="545000"/>
          </a:xfrm>
        </p:grpSpPr>
        <p:grpSp>
          <p:nvGrpSpPr>
            <p:cNvPr id="793" name="Google Shape;793;p47"/>
            <p:cNvGrpSpPr/>
            <p:nvPr/>
          </p:nvGrpSpPr>
          <p:grpSpPr>
            <a:xfrm>
              <a:off x="2270750" y="4401525"/>
              <a:ext cx="675775" cy="545000"/>
              <a:chOff x="2118350" y="2420325"/>
              <a:chExt cx="675775" cy="545000"/>
            </a:xfrm>
          </p:grpSpPr>
          <p:pic>
            <p:nvPicPr>
              <p:cNvPr id="794" name="Google Shape;794;p47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118350" y="2420325"/>
                <a:ext cx="545000" cy="545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95" name="Google Shape;795;p47"/>
              <p:cNvSpPr txBox="1"/>
              <p:nvPr/>
            </p:nvSpPr>
            <p:spPr>
              <a:xfrm>
                <a:off x="2136525" y="2517351"/>
                <a:ext cx="657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38761D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data</a:t>
                </a:r>
                <a:endParaRPr sz="1000"/>
              </a:p>
            </p:txBody>
          </p:sp>
        </p:grpSp>
        <p:cxnSp>
          <p:nvCxnSpPr>
            <p:cNvPr id="796" name="Google Shape;796;p47"/>
            <p:cNvCxnSpPr/>
            <p:nvPr/>
          </p:nvCxnSpPr>
          <p:spPr>
            <a:xfrm>
              <a:off x="1356600" y="4447050"/>
              <a:ext cx="871200" cy="17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" name="Google Shape;782;p47">
            <a:extLst>
              <a:ext uri="{FF2B5EF4-FFF2-40B4-BE49-F238E27FC236}">
                <a16:creationId xmlns:a16="http://schemas.microsoft.com/office/drawing/2014/main" id="{A9144715-FD78-9A44-B44E-2759783C98D7}"/>
              </a:ext>
            </a:extLst>
          </p:cNvPr>
          <p:cNvSpPr txBox="1"/>
          <p:nvPr/>
        </p:nvSpPr>
        <p:spPr>
          <a:xfrm>
            <a:off x="4067251" y="1431588"/>
            <a:ext cx="3339193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18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sym typeface="Economica"/>
              </a:rPr>
              <a:t>How do we change to /home/</a:t>
            </a:r>
            <a:r>
              <a:rPr lang="en-CA" sz="18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sym typeface="Economica"/>
              </a:rPr>
              <a:t>leia</a:t>
            </a:r>
            <a:r>
              <a:rPr lang="en-CA" sz="18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sym typeface="Economica"/>
              </a:rPr>
              <a:t> 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4211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47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3600" dirty="0"/>
              <a:t>Absolute vs Relative</a:t>
            </a:r>
            <a:endParaRPr sz="36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  <p:sp>
        <p:nvSpPr>
          <p:cNvPr id="742" name="Google Shape;742;p47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 dirty="0"/>
          </a:p>
        </p:txBody>
      </p:sp>
      <p:grpSp>
        <p:nvGrpSpPr>
          <p:cNvPr id="743" name="Google Shape;743;p47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744" name="Google Shape;744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5" name="Google Shape;745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746" name="Google Shape;746;p47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747" name="Google Shape;747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48" name="Google Shape;748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749" name="Google Shape;749;p47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750" name="Google Shape;750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1" name="Google Shape;751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752" name="Google Shape;752;p47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753" name="Google Shape;753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4" name="Google Shape;754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755" name="Google Shape;755;p47"/>
          <p:cNvCxnSpPr>
            <a:stCxn id="747" idx="0"/>
            <a:endCxn id="744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6" name="Google Shape;756;p47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47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47"/>
          <p:cNvCxnSpPr>
            <a:endCxn id="759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0" name="Google Shape;760;p47"/>
          <p:cNvCxnSpPr>
            <a:endCxn id="761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62" name="Google Shape;762;p47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759" name="Google Shape;759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3" name="Google Shape;763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764" name="Google Shape;764;p47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761" name="Google Shape;761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65" name="Google Shape;765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766" name="Google Shape;766;p47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7" name="Google Shape;767;p47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8" name="Google Shape;768;p47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769" name="Google Shape;769;p47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770" name="Google Shape;770;p47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771" name="Google Shape;771;p47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72" name="Google Shape;772;p47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773" name="Google Shape;773;p47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774" name="Google Shape;774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5" name="Google Shape;775;p47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776" name="Google Shape;776;p47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777" name="Google Shape;777;p47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778" name="Google Shape;778;p47"/>
          <p:cNvCxnSpPr>
            <a:stCxn id="759" idx="2"/>
            <a:endCxn id="772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9" name="Google Shape;779;p47"/>
          <p:cNvCxnSpPr>
            <a:stCxn id="759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0" name="Google Shape;780;p47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1" name="Google Shape;781;p47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2" name="Google Shape;782;p47"/>
          <p:cNvSpPr txBox="1"/>
          <p:nvPr/>
        </p:nvSpPr>
        <p:spPr>
          <a:xfrm>
            <a:off x="4067251" y="1617931"/>
            <a:ext cx="4765049" cy="12996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Absolute paths always point to the same place regardless of your working directory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1800" dirty="0">
              <a:solidFill>
                <a:srgbClr val="38761D"/>
              </a:solidFill>
              <a:highlight>
                <a:schemeClr val="lt1"/>
              </a:highlight>
              <a:latin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sym typeface="Economica"/>
              </a:rPr>
              <a:t>Relative paths have different </a:t>
            </a:r>
            <a:r>
              <a:rPr lang="en" sz="18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sym typeface="Economica"/>
              </a:rPr>
              <a:t>behaviour</a:t>
            </a:r>
            <a:r>
              <a:rPr lang="en" sz="18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sym typeface="Economica"/>
              </a:rPr>
              <a:t>/meaning depending on the working directory (i.e. depends on context). What will the two sets of commands below do differently?</a:t>
            </a:r>
            <a:endParaRPr dirty="0"/>
          </a:p>
        </p:txBody>
      </p:sp>
      <p:sp>
        <p:nvSpPr>
          <p:cNvPr id="784" name="Google Shape;784;p47"/>
          <p:cNvSpPr txBox="1"/>
          <p:nvPr/>
        </p:nvSpPr>
        <p:spPr>
          <a:xfrm>
            <a:off x="4151322" y="4266197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/home/</a:t>
            </a:r>
            <a:r>
              <a:rPr lang="en" sz="1000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luke</a:t>
            </a: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/data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../</a:t>
            </a:r>
            <a:endParaRPr sz="1000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792" name="Google Shape;792;p47"/>
          <p:cNvGrpSpPr/>
          <p:nvPr/>
        </p:nvGrpSpPr>
        <p:grpSpPr>
          <a:xfrm>
            <a:off x="1356600" y="4401525"/>
            <a:ext cx="1589925" cy="545000"/>
            <a:chOff x="1356600" y="4401525"/>
            <a:chExt cx="1589925" cy="545000"/>
          </a:xfrm>
        </p:grpSpPr>
        <p:grpSp>
          <p:nvGrpSpPr>
            <p:cNvPr id="793" name="Google Shape;793;p47"/>
            <p:cNvGrpSpPr/>
            <p:nvPr/>
          </p:nvGrpSpPr>
          <p:grpSpPr>
            <a:xfrm>
              <a:off x="2270750" y="4401525"/>
              <a:ext cx="675775" cy="545000"/>
              <a:chOff x="2118350" y="2420325"/>
              <a:chExt cx="675775" cy="545000"/>
            </a:xfrm>
          </p:grpSpPr>
          <p:pic>
            <p:nvPicPr>
              <p:cNvPr id="794" name="Google Shape;794;p47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118350" y="2420325"/>
                <a:ext cx="545000" cy="545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795" name="Google Shape;795;p47"/>
              <p:cNvSpPr txBox="1"/>
              <p:nvPr/>
            </p:nvSpPr>
            <p:spPr>
              <a:xfrm>
                <a:off x="2136525" y="2517351"/>
                <a:ext cx="657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38761D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data</a:t>
                </a:r>
                <a:endParaRPr sz="1000"/>
              </a:p>
            </p:txBody>
          </p:sp>
        </p:grpSp>
        <p:cxnSp>
          <p:nvCxnSpPr>
            <p:cNvPr id="796" name="Google Shape;796;p47"/>
            <p:cNvCxnSpPr/>
            <p:nvPr/>
          </p:nvCxnSpPr>
          <p:spPr>
            <a:xfrm>
              <a:off x="1356600" y="4447050"/>
              <a:ext cx="871200" cy="17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" name="Google Shape;784;p47">
            <a:extLst>
              <a:ext uri="{FF2B5EF4-FFF2-40B4-BE49-F238E27FC236}">
                <a16:creationId xmlns:a16="http://schemas.microsoft.com/office/drawing/2014/main" id="{0E3A54C5-95A1-184A-8553-4A9780581CAD}"/>
              </a:ext>
            </a:extLst>
          </p:cNvPr>
          <p:cNvSpPr txBox="1"/>
          <p:nvPr/>
        </p:nvSpPr>
        <p:spPr>
          <a:xfrm>
            <a:off x="4067250" y="206052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/home/</a:t>
            </a:r>
            <a:r>
              <a:rPr lang="en" sz="1000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luke</a:t>
            </a:r>
            <a:endParaRPr sz="1000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" name="Google Shape;784;p47">
            <a:extLst>
              <a:ext uri="{FF2B5EF4-FFF2-40B4-BE49-F238E27FC236}">
                <a16:creationId xmlns:a16="http://schemas.microsoft.com/office/drawing/2014/main" id="{F4ACBC79-0E12-144C-97DD-DBC6D30A5BA6}"/>
              </a:ext>
            </a:extLst>
          </p:cNvPr>
          <p:cNvSpPr txBox="1"/>
          <p:nvPr/>
        </p:nvSpPr>
        <p:spPr>
          <a:xfrm>
            <a:off x="4151322" y="3657170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/home/</a:t>
            </a:r>
            <a:r>
              <a:rPr lang="en" sz="1000" b="1" dirty="0" err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leia</a:t>
            </a: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/data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../</a:t>
            </a:r>
            <a:endParaRPr sz="1000" b="1" dirty="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61" name="Google Shape;792;p47">
            <a:extLst>
              <a:ext uri="{FF2B5EF4-FFF2-40B4-BE49-F238E27FC236}">
                <a16:creationId xmlns:a16="http://schemas.microsoft.com/office/drawing/2014/main" id="{BC363721-96BF-8049-912B-959C6BDF8BDA}"/>
              </a:ext>
            </a:extLst>
          </p:cNvPr>
          <p:cNvGrpSpPr/>
          <p:nvPr/>
        </p:nvGrpSpPr>
        <p:grpSpPr>
          <a:xfrm>
            <a:off x="1810997" y="3621876"/>
            <a:ext cx="1589925" cy="545000"/>
            <a:chOff x="1356600" y="4401525"/>
            <a:chExt cx="1589925" cy="545000"/>
          </a:xfrm>
        </p:grpSpPr>
        <p:grpSp>
          <p:nvGrpSpPr>
            <p:cNvPr id="62" name="Google Shape;793;p47">
              <a:extLst>
                <a:ext uri="{FF2B5EF4-FFF2-40B4-BE49-F238E27FC236}">
                  <a16:creationId xmlns:a16="http://schemas.microsoft.com/office/drawing/2014/main" id="{003EFB68-2E79-D743-9272-39BCBFD3C766}"/>
                </a:ext>
              </a:extLst>
            </p:cNvPr>
            <p:cNvGrpSpPr/>
            <p:nvPr/>
          </p:nvGrpSpPr>
          <p:grpSpPr>
            <a:xfrm>
              <a:off x="2270750" y="4401525"/>
              <a:ext cx="675775" cy="545000"/>
              <a:chOff x="2118350" y="2420325"/>
              <a:chExt cx="675775" cy="545000"/>
            </a:xfrm>
          </p:grpSpPr>
          <p:pic>
            <p:nvPicPr>
              <p:cNvPr id="64" name="Google Shape;794;p47">
                <a:extLst>
                  <a:ext uri="{FF2B5EF4-FFF2-40B4-BE49-F238E27FC236}">
                    <a16:creationId xmlns:a16="http://schemas.microsoft.com/office/drawing/2014/main" id="{B38DDC6F-45B3-4743-B3B0-DBC42CB067B6}"/>
                  </a:ext>
                </a:extLst>
              </p:cNvPr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118350" y="2420325"/>
                <a:ext cx="545000" cy="545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65" name="Google Shape;795;p47">
                <a:extLst>
                  <a:ext uri="{FF2B5EF4-FFF2-40B4-BE49-F238E27FC236}">
                    <a16:creationId xmlns:a16="http://schemas.microsoft.com/office/drawing/2014/main" id="{5946D797-390F-0D4D-8D0D-DF8E9F84A7D5}"/>
                  </a:ext>
                </a:extLst>
              </p:cNvPr>
              <p:cNvSpPr txBox="1"/>
              <p:nvPr/>
            </p:nvSpPr>
            <p:spPr>
              <a:xfrm>
                <a:off x="2136525" y="2517351"/>
                <a:ext cx="657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38761D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data</a:t>
                </a:r>
                <a:endParaRPr sz="1000"/>
              </a:p>
            </p:txBody>
          </p:sp>
        </p:grpSp>
        <p:cxnSp>
          <p:nvCxnSpPr>
            <p:cNvPr id="63" name="Google Shape;796;p47">
              <a:extLst>
                <a:ext uri="{FF2B5EF4-FFF2-40B4-BE49-F238E27FC236}">
                  <a16:creationId xmlns:a16="http://schemas.microsoft.com/office/drawing/2014/main" id="{264C49A9-3DAA-EA4E-8DE6-46EC3C817AF2}"/>
                </a:ext>
              </a:extLst>
            </p:cNvPr>
            <p:cNvCxnSpPr/>
            <p:nvPr/>
          </p:nvCxnSpPr>
          <p:spPr>
            <a:xfrm>
              <a:off x="1356600" y="4447050"/>
              <a:ext cx="871200" cy="17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1911131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p48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</a:t>
            </a:r>
            <a:r>
              <a:rPr lang="en" sz="36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touch</a:t>
            </a:r>
            <a:r>
              <a:rPr lang="en" sz="3600"/>
              <a:t> command (create an empty file)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02" name="Google Shape;802;p48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/>
          </a:p>
        </p:txBody>
      </p:sp>
      <p:grpSp>
        <p:nvGrpSpPr>
          <p:cNvPr id="803" name="Google Shape;803;p48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804" name="Google Shape;804;p4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5" name="Google Shape;805;p48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806" name="Google Shape;806;p48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807" name="Google Shape;807;p4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08" name="Google Shape;808;p48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809" name="Google Shape;809;p48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810" name="Google Shape;810;p4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1" name="Google Shape;811;p48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812" name="Google Shape;812;p48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813" name="Google Shape;813;p4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14" name="Google Shape;814;p48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815" name="Google Shape;815;p48"/>
          <p:cNvCxnSpPr>
            <a:stCxn id="807" idx="0"/>
            <a:endCxn id="804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6" name="Google Shape;816;p48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7" name="Google Shape;817;p48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18" name="Google Shape;818;p48"/>
          <p:cNvCxnSpPr>
            <a:endCxn id="819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0" name="Google Shape;820;p48"/>
          <p:cNvCxnSpPr>
            <a:endCxn id="821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22" name="Google Shape;822;p48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819" name="Google Shape;819;p4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23" name="Google Shape;823;p48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824" name="Google Shape;824;p48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821" name="Google Shape;821;p4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25" name="Google Shape;825;p48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826" name="Google Shape;826;p48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27" name="Google Shape;827;p48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28" name="Google Shape;828;p48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829" name="Google Shape;829;p48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830" name="Google Shape;830;p48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831" name="Google Shape;831;p48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2" name="Google Shape;832;p48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833" name="Google Shape;833;p48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834" name="Google Shape;834;p4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5" name="Google Shape;835;p48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836" name="Google Shape;836;p48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837" name="Google Shape;837;p48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838" name="Google Shape;838;p48"/>
          <p:cNvCxnSpPr>
            <a:stCxn id="819" idx="2"/>
            <a:endCxn id="832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9" name="Google Shape;839;p48"/>
          <p:cNvCxnSpPr>
            <a:stCxn id="819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0" name="Google Shape;840;p48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1" name="Google Shape;841;p48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2" name="Google Shape;842;p48"/>
          <p:cNvSpPr txBox="1"/>
          <p:nvPr/>
        </p:nvSpPr>
        <p:spPr>
          <a:xfrm>
            <a:off x="52578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/>
          </a:p>
        </p:txBody>
      </p:sp>
      <p:sp>
        <p:nvSpPr>
          <p:cNvPr id="843" name="Google Shape;843;p48"/>
          <p:cNvSpPr txBox="1"/>
          <p:nvPr/>
        </p:nvSpPr>
        <p:spPr>
          <a:xfrm>
            <a:off x="5257800" y="1936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pwd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/usr/luke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4" name="Google Shape;844;p48"/>
          <p:cNvSpPr txBox="1"/>
          <p:nvPr/>
        </p:nvSpPr>
        <p:spPr>
          <a:xfrm>
            <a:off x="5257800" y="23941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5" name="Google Shape;845;p48"/>
          <p:cNvSpPr txBox="1"/>
          <p:nvPr/>
        </p:nvSpPr>
        <p:spPr>
          <a:xfrm rot="-591">
            <a:off x="6956579" y="18268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Where am I?</a:t>
            </a:r>
            <a:endParaRPr/>
          </a:p>
        </p:txBody>
      </p:sp>
      <p:sp>
        <p:nvSpPr>
          <p:cNvPr id="846" name="Google Shape;846;p48"/>
          <p:cNvSpPr txBox="1"/>
          <p:nvPr/>
        </p:nvSpPr>
        <p:spPr>
          <a:xfrm rot="-495">
            <a:off x="6956575" y="2207813"/>
            <a:ext cx="2082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847" name="Google Shape;847;p48"/>
          <p:cNvSpPr txBox="1"/>
          <p:nvPr/>
        </p:nvSpPr>
        <p:spPr>
          <a:xfrm>
            <a:off x="5257800" y="28513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cd proj1/data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48" name="Google Shape;848;p48"/>
          <p:cNvSpPr txBox="1"/>
          <p:nvPr/>
        </p:nvSpPr>
        <p:spPr>
          <a:xfrm rot="-517">
            <a:off x="6956574" y="2741243"/>
            <a:ext cx="1995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Move to the “proj1/data” directory</a:t>
            </a:r>
            <a:endParaRPr/>
          </a:p>
        </p:txBody>
      </p:sp>
      <p:grpSp>
        <p:nvGrpSpPr>
          <p:cNvPr id="849" name="Google Shape;849;p48"/>
          <p:cNvGrpSpPr/>
          <p:nvPr/>
        </p:nvGrpSpPr>
        <p:grpSpPr>
          <a:xfrm>
            <a:off x="5257800" y="3274463"/>
            <a:ext cx="3781375" cy="546212"/>
            <a:chOff x="5257800" y="3122063"/>
            <a:chExt cx="3781375" cy="546212"/>
          </a:xfrm>
        </p:grpSpPr>
        <p:sp>
          <p:nvSpPr>
            <p:cNvPr id="850" name="Google Shape;850;p48"/>
            <p:cNvSpPr txBox="1"/>
            <p:nvPr/>
          </p:nvSpPr>
          <p:spPr>
            <a:xfrm>
              <a:off x="5257800" y="3308575"/>
              <a:ext cx="3000000" cy="35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333333"/>
                  </a:solidFill>
                  <a:highlight>
                    <a:srgbClr val="FFFFFF"/>
                  </a:highlight>
                  <a:latin typeface="Consolas"/>
                  <a:ea typeface="Consolas"/>
                  <a:cs typeface="Consolas"/>
                  <a:sym typeface="Consolas"/>
                </a:rPr>
                <a:t>$ touch frost.txt </a:t>
              </a:r>
              <a:endParaRPr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851" name="Google Shape;851;p48"/>
            <p:cNvSpPr txBox="1"/>
            <p:nvPr/>
          </p:nvSpPr>
          <p:spPr>
            <a:xfrm rot="-495">
              <a:off x="6956575" y="3122213"/>
              <a:ext cx="2082600" cy="4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38761D"/>
                  </a:solidFill>
                  <a:highlight>
                    <a:schemeClr val="lt1"/>
                  </a:highlight>
                  <a:latin typeface="Economica"/>
                  <a:ea typeface="Economica"/>
                  <a:cs typeface="Economica"/>
                  <a:sym typeface="Economica"/>
                </a:rPr>
                <a:t>Create an empty text file called “frost.txt”</a:t>
              </a:r>
              <a:endParaRPr/>
            </a:p>
          </p:txBody>
        </p:sp>
      </p:grpSp>
      <p:grpSp>
        <p:nvGrpSpPr>
          <p:cNvPr id="852" name="Google Shape;852;p48"/>
          <p:cNvGrpSpPr/>
          <p:nvPr/>
        </p:nvGrpSpPr>
        <p:grpSpPr>
          <a:xfrm>
            <a:off x="1356600" y="4401525"/>
            <a:ext cx="1589925" cy="545000"/>
            <a:chOff x="1356600" y="4401525"/>
            <a:chExt cx="1589925" cy="545000"/>
          </a:xfrm>
        </p:grpSpPr>
        <p:grpSp>
          <p:nvGrpSpPr>
            <p:cNvPr id="853" name="Google Shape;853;p48"/>
            <p:cNvGrpSpPr/>
            <p:nvPr/>
          </p:nvGrpSpPr>
          <p:grpSpPr>
            <a:xfrm>
              <a:off x="2270750" y="4401525"/>
              <a:ext cx="675775" cy="545000"/>
              <a:chOff x="2118350" y="2420325"/>
              <a:chExt cx="675775" cy="545000"/>
            </a:xfrm>
          </p:grpSpPr>
          <p:pic>
            <p:nvPicPr>
              <p:cNvPr id="854" name="Google Shape;854;p48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2118350" y="2420325"/>
                <a:ext cx="545000" cy="54500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855" name="Google Shape;855;p48"/>
              <p:cNvSpPr txBox="1"/>
              <p:nvPr/>
            </p:nvSpPr>
            <p:spPr>
              <a:xfrm>
                <a:off x="2136525" y="2517351"/>
                <a:ext cx="657600" cy="400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38761D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data</a:t>
                </a:r>
                <a:endParaRPr sz="1000"/>
              </a:p>
            </p:txBody>
          </p:sp>
        </p:grpSp>
        <p:cxnSp>
          <p:nvCxnSpPr>
            <p:cNvPr id="856" name="Google Shape;856;p48"/>
            <p:cNvCxnSpPr/>
            <p:nvPr/>
          </p:nvCxnSpPr>
          <p:spPr>
            <a:xfrm>
              <a:off x="1356600" y="4447050"/>
              <a:ext cx="871200" cy="17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" name="Google Shape;857;p48"/>
          <p:cNvGrpSpPr/>
          <p:nvPr/>
        </p:nvGrpSpPr>
        <p:grpSpPr>
          <a:xfrm>
            <a:off x="2946525" y="4696700"/>
            <a:ext cx="990725" cy="307500"/>
            <a:chOff x="2946525" y="4696700"/>
            <a:chExt cx="990725" cy="307500"/>
          </a:xfrm>
        </p:grpSpPr>
        <p:sp>
          <p:nvSpPr>
            <p:cNvPr id="858" name="Google Shape;858;p48"/>
            <p:cNvSpPr txBox="1"/>
            <p:nvPr/>
          </p:nvSpPr>
          <p:spPr>
            <a:xfrm>
              <a:off x="3108950" y="4696700"/>
              <a:ext cx="828300" cy="307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highlight>
                    <a:schemeClr val="lt1"/>
                  </a:highlight>
                  <a:latin typeface="Consolas"/>
                  <a:ea typeface="Consolas"/>
                  <a:cs typeface="Consolas"/>
                  <a:sym typeface="Consolas"/>
                </a:rPr>
                <a:t>frost.txt</a:t>
              </a:r>
              <a:endParaRPr>
                <a:solidFill>
                  <a:srgbClr val="38761D"/>
                </a:solidFill>
              </a:endParaRPr>
            </a:p>
          </p:txBody>
        </p:sp>
        <p:cxnSp>
          <p:nvCxnSpPr>
            <p:cNvPr id="859" name="Google Shape;859;p48"/>
            <p:cNvCxnSpPr>
              <a:stCxn id="855" idx="3"/>
            </p:cNvCxnSpPr>
            <p:nvPr/>
          </p:nvCxnSpPr>
          <p:spPr>
            <a:xfrm>
              <a:off x="2946525" y="4698651"/>
              <a:ext cx="576600" cy="74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2750" y="304800"/>
            <a:ext cx="4165600" cy="416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7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Unix?</a:t>
            </a:r>
            <a:endParaRPr/>
          </a:p>
        </p:txBody>
      </p:sp>
      <p:sp>
        <p:nvSpPr>
          <p:cNvPr id="182" name="Google Shape;182;p27"/>
          <p:cNvSpPr txBox="1"/>
          <p:nvPr/>
        </p:nvSpPr>
        <p:spPr>
          <a:xfrm>
            <a:off x="162250" y="1071750"/>
            <a:ext cx="64584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Definition 1: </a:t>
            </a: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Unix is not an acronym; it is a pun on "Multics". Multics was a large multi-user operating system that was being developed at Bell Labs shortly before Unix was created in the early '70s. Brian Kernighan is credited with the name.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Definition 2:</a:t>
            </a: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 Where computational genomics is done.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Definition 3</a:t>
            </a:r>
            <a:r>
              <a:rPr lang="en" sz="2400" dirty="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: Your dear friend and maybe your worst enemy.</a:t>
            </a:r>
            <a:endParaRPr sz="2400" dirty="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83" name="Google Shape;183;p27"/>
          <p:cNvSpPr txBox="1"/>
          <p:nvPr/>
        </p:nvSpPr>
        <p:spPr>
          <a:xfrm>
            <a:off x="3333625" y="4648525"/>
            <a:ext cx="57468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conomica"/>
                <a:ea typeface="Economica"/>
                <a:cs typeface="Economica"/>
                <a:sym typeface="Economica"/>
              </a:rPr>
              <a:t>Recommended reading: “The Evolution of the Unix Time-sharing system”, Dennis M. Ritchie </a:t>
            </a:r>
            <a:r>
              <a:rPr lang="en">
                <a:solidFill>
                  <a:srgbClr val="38761D"/>
                </a:solidFill>
                <a:latin typeface="Economica"/>
                <a:ea typeface="Economica"/>
                <a:cs typeface="Economica"/>
                <a:sym typeface="Economica"/>
              </a:rPr>
              <a:t>https://pdfs.semanticscholar.org/f64f/6e66da16e93ebf4221fc8915b2420fd56b66.pdf</a:t>
            </a:r>
            <a:endParaRPr>
              <a:solidFill>
                <a:srgbClr val="38761D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49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"/>
              <a:t> command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(peak at the first n lines in an input file or stream)</a:t>
            </a:r>
            <a:endParaRPr sz="1800"/>
          </a:p>
        </p:txBody>
      </p:sp>
      <p:sp>
        <p:nvSpPr>
          <p:cNvPr id="865" name="Google Shape;865;p49"/>
          <p:cNvSpPr txBox="1"/>
          <p:nvPr/>
        </p:nvSpPr>
        <p:spPr>
          <a:xfrm>
            <a:off x="162250" y="1528950"/>
            <a:ext cx="3682500" cy="23667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stop without a farmhouse near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Between the woods and frozen lake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darkest evening of the year.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 gives his harness bells a shake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ask if there is some mistake.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only other sound’s the sweep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Of easy wind and downy flake.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woods are lovely, dark and deep,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 I have promises to keep,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 miles to go before I sleep,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 miles to go before I sleep.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6" name="Google Shape;866;p49"/>
          <p:cNvSpPr txBox="1"/>
          <p:nvPr/>
        </p:nvSpPr>
        <p:spPr>
          <a:xfrm>
            <a:off x="152400" y="964975"/>
            <a:ext cx="3000000" cy="6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contents of frost.txt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7" name="Google Shape;867;p49"/>
          <p:cNvSpPr txBox="1"/>
          <p:nvPr/>
        </p:nvSpPr>
        <p:spPr>
          <a:xfrm>
            <a:off x="4886650" y="1522650"/>
            <a:ext cx="3682500" cy="8313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8" name="Google Shape;868;p49"/>
          <p:cNvSpPr txBox="1"/>
          <p:nvPr/>
        </p:nvSpPr>
        <p:spPr>
          <a:xfrm>
            <a:off x="4876800" y="964975"/>
            <a:ext cx="3000000" cy="6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5 frost.txt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69" name="Google Shape;869;p49"/>
          <p:cNvSpPr txBox="1"/>
          <p:nvPr/>
        </p:nvSpPr>
        <p:spPr>
          <a:xfrm>
            <a:off x="4886650" y="3129150"/>
            <a:ext cx="3682500" cy="1605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stop without a farmhouse near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Between the woods and frozen lake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The darkest evening of the year.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gives his harness bells a shake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ask if there is some mistake.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70" name="Google Shape;870;p49"/>
          <p:cNvSpPr txBox="1"/>
          <p:nvPr/>
        </p:nvSpPr>
        <p:spPr>
          <a:xfrm>
            <a:off x="4876800" y="2565175"/>
            <a:ext cx="3000000" cy="6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10 frost.txt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50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r>
              <a:rPr lang="en"/>
              <a:t> command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(peak at the first n lines in an input file or stream)</a:t>
            </a:r>
            <a:endParaRPr sz="1800"/>
          </a:p>
        </p:txBody>
      </p:sp>
      <p:sp>
        <p:nvSpPr>
          <p:cNvPr id="876" name="Google Shape;876;p50"/>
          <p:cNvSpPr txBox="1"/>
          <p:nvPr/>
        </p:nvSpPr>
        <p:spPr>
          <a:xfrm>
            <a:off x="162250" y="1528950"/>
            <a:ext cx="3682500" cy="23667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stop without a farmhouse near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Between the woods and frozen lake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darkest evening of the year.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He gives his harness bells a shake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To ask if there is some mistake.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only other sound’s the sweep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Of easy wind and downy flake.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woods are lovely, dark and deep,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But I have promises to keep,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 miles to go before I sleep,   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And miles to go before I sleep.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77" name="Google Shape;877;p50"/>
          <p:cNvSpPr txBox="1"/>
          <p:nvPr/>
        </p:nvSpPr>
        <p:spPr>
          <a:xfrm>
            <a:off x="152400" y="964975"/>
            <a:ext cx="3000000" cy="6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The contents of frost.txt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78" name="Google Shape;878;p50"/>
          <p:cNvSpPr txBox="1"/>
          <p:nvPr/>
        </p:nvSpPr>
        <p:spPr>
          <a:xfrm>
            <a:off x="4886650" y="1522650"/>
            <a:ext cx="3682500" cy="8313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79" name="Google Shape;879;p50"/>
          <p:cNvSpPr txBox="1"/>
          <p:nvPr/>
        </p:nvSpPr>
        <p:spPr>
          <a:xfrm>
            <a:off x="4876800" y="964975"/>
            <a:ext cx="3000000" cy="6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5 frost.txt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80" name="Google Shape;880;p50"/>
          <p:cNvSpPr txBox="1"/>
          <p:nvPr/>
        </p:nvSpPr>
        <p:spPr>
          <a:xfrm>
            <a:off x="4886650" y="3129150"/>
            <a:ext cx="3682500" cy="1605000"/>
          </a:xfrm>
          <a:prstGeom prst="rect">
            <a:avLst/>
          </a:prstGeom>
          <a:noFill/>
          <a:ln w="9525" cap="flat" cmpd="sng">
            <a:solidFill>
              <a:srgbClr val="38761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Whose woods these are I think I know.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His house is in the village though;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will not see me stopping here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watch his woods fill up with snow.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My little horse must think it queer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stop without a farmhouse near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Between the woods and frozen lake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The darkest evening of the year.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He gives his harness bells a shake   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To ask if there is some mistake.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81" name="Google Shape;881;p50"/>
          <p:cNvSpPr txBox="1"/>
          <p:nvPr/>
        </p:nvSpPr>
        <p:spPr>
          <a:xfrm>
            <a:off x="4876800" y="2565175"/>
            <a:ext cx="3000000" cy="6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head -n 10 frost.txt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82" name="Google Shape;882;p50"/>
          <p:cNvSpPr txBox="1"/>
          <p:nvPr/>
        </p:nvSpPr>
        <p:spPr>
          <a:xfrm rot="-626">
            <a:off x="2952925" y="3694168"/>
            <a:ext cx="1647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Important!</a:t>
            </a: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Each line ends with a special, hidden character called the newline (</a:t>
            </a: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) character.</a:t>
            </a: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This is how “head” </a:t>
            </a:r>
            <a:r>
              <a:rPr lang="en" b="1" i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knows</a:t>
            </a: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where the lines start and end.</a:t>
            </a: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883" name="Google Shape;883;p50"/>
          <p:cNvCxnSpPr/>
          <p:nvPr/>
        </p:nvCxnSpPr>
        <p:spPr>
          <a:xfrm rot="10800000">
            <a:off x="2981650" y="2403150"/>
            <a:ext cx="558600" cy="3372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84" name="Google Shape;884;p50"/>
          <p:cNvSpPr txBox="1"/>
          <p:nvPr/>
        </p:nvSpPr>
        <p:spPr>
          <a:xfrm>
            <a:off x="2524450" y="1528950"/>
            <a:ext cx="323700" cy="23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333333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\n</a:t>
            </a:r>
            <a:endParaRPr sz="900">
              <a:solidFill>
                <a:srgbClr val="333333"/>
              </a:solidFill>
              <a:highlight>
                <a:schemeClr val="lt1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85" name="Google Shape;885;p50"/>
          <p:cNvCxnSpPr/>
          <p:nvPr/>
        </p:nvCxnSpPr>
        <p:spPr>
          <a:xfrm flipH="1">
            <a:off x="5627375" y="747450"/>
            <a:ext cx="672000" cy="4248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86" name="Google Shape;886;p50"/>
          <p:cNvSpPr txBox="1"/>
          <p:nvPr/>
        </p:nvSpPr>
        <p:spPr>
          <a:xfrm rot="-822">
            <a:off x="6411850" y="471157"/>
            <a:ext cx="25107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-n is an </a:t>
            </a:r>
            <a:r>
              <a:rPr lang="en" b="1" u="sng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argument</a:t>
            </a: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or </a:t>
            </a:r>
            <a:r>
              <a:rPr lang="en" b="1" u="sng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parameter</a:t>
            </a: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to the head command that modulates its behavior. In this case to report the first 5 lines instead of the first 10, which is the </a:t>
            </a:r>
            <a:r>
              <a:rPr lang="en" b="1" u="sng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default</a:t>
            </a: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behavior</a:t>
            </a: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51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Unix reference “cheat sheet”: (print/mark the link below!)</a:t>
            </a:r>
            <a:endParaRPr sz="3700"/>
          </a:p>
        </p:txBody>
      </p:sp>
      <p:pic>
        <p:nvPicPr>
          <p:cNvPr id="892" name="Google Shape;892;p51" descr="Untitled.png"/>
          <p:cNvPicPr preferRelativeResize="0"/>
          <p:nvPr/>
        </p:nvPicPr>
        <p:blipFill rotWithShape="1">
          <a:blip r:embed="rId3">
            <a:alphaModFix/>
          </a:blip>
          <a:srcRect t="6270"/>
          <a:stretch/>
        </p:blipFill>
        <p:spPr>
          <a:xfrm>
            <a:off x="1143000" y="935800"/>
            <a:ext cx="6796125" cy="3674300"/>
          </a:xfrm>
          <a:prstGeom prst="rect">
            <a:avLst/>
          </a:prstGeom>
          <a:noFill/>
          <a:ln>
            <a:noFill/>
          </a:ln>
        </p:spPr>
      </p:pic>
      <p:sp>
        <p:nvSpPr>
          <p:cNvPr id="893" name="Google Shape;893;p51"/>
          <p:cNvSpPr txBox="1"/>
          <p:nvPr/>
        </p:nvSpPr>
        <p:spPr>
          <a:xfrm>
            <a:off x="0" y="4661800"/>
            <a:ext cx="37650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conomica"/>
                <a:ea typeface="Economica"/>
                <a:cs typeface="Economica"/>
                <a:sym typeface="Economica"/>
              </a:rPr>
              <a:t>http://practicalcomputing.org/files/PCfB_Appendices.pdf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Unix history</a:t>
            </a:r>
            <a:endParaRPr/>
          </a:p>
        </p:txBody>
      </p:sp>
      <p:pic>
        <p:nvPicPr>
          <p:cNvPr id="189" name="Google Shape;1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7450" y="952700"/>
            <a:ext cx="4725050" cy="378372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8"/>
          <p:cNvSpPr txBox="1"/>
          <p:nvPr/>
        </p:nvSpPr>
        <p:spPr>
          <a:xfrm>
            <a:off x="81525" y="1499925"/>
            <a:ext cx="39666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180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Initial file system, command interpreter (shell), and process management started by Ken Thompson</a:t>
            </a:r>
            <a:endParaRPr sz="18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180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Device files and further development from Dennis Ritchie, as well as McIlroy and Ossanna (to a lesser degree)</a:t>
            </a:r>
            <a:endParaRPr sz="18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180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Vast array of simple, dependable tools that each do one simple task.</a:t>
            </a:r>
            <a:endParaRPr sz="18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180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By combining these tools, one can conduct rather sophisticated analyses</a:t>
            </a:r>
            <a:endParaRPr sz="18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180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Wildly popular platform for high performance computing. Supports parallelism.</a:t>
            </a:r>
            <a:endParaRPr sz="18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800"/>
              <a:buFont typeface="Economica"/>
              <a:buChar char="●"/>
            </a:pPr>
            <a:r>
              <a:rPr lang="en" sz="180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SunOS/Solaris, IBM's AIX, Hewlett-Packard HP-UX, OSX, Linux, Android, etc.</a:t>
            </a:r>
            <a:endParaRPr sz="1800" b="1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91" name="Google Shape;191;p28"/>
          <p:cNvSpPr txBox="1"/>
          <p:nvPr/>
        </p:nvSpPr>
        <p:spPr>
          <a:xfrm>
            <a:off x="2561050" y="4650075"/>
            <a:ext cx="6525900" cy="4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Credit:https://en.wikipedia.org/wiki/History_of_Unix</a:t>
            </a:r>
            <a:endParaRPr/>
          </a:p>
        </p:txBody>
      </p:sp>
      <p:sp>
        <p:nvSpPr>
          <p:cNvPr id="192" name="Google Shape;192;p28"/>
          <p:cNvSpPr txBox="1"/>
          <p:nvPr/>
        </p:nvSpPr>
        <p:spPr>
          <a:xfrm>
            <a:off x="5474575" y="468275"/>
            <a:ext cx="6587100" cy="6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Ken Thompson (sitting) and Dennis Ritchie working together at a PDP-11</a:t>
            </a:r>
            <a:endParaRPr sz="1200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Connecting to a Unix computer via the terminal</a:t>
            </a:r>
            <a:endParaRPr dirty="0"/>
          </a:p>
        </p:txBody>
      </p:sp>
      <p:pic>
        <p:nvPicPr>
          <p:cNvPr id="203" name="Google Shape;20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150" y="1611428"/>
            <a:ext cx="4222201" cy="2636122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0"/>
          <p:cNvSpPr txBox="1"/>
          <p:nvPr/>
        </p:nvSpPr>
        <p:spPr>
          <a:xfrm>
            <a:off x="145150" y="4555900"/>
            <a:ext cx="30000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“Terminal” in OSX</a:t>
            </a:r>
            <a:endParaRPr/>
          </a:p>
        </p:txBody>
      </p:sp>
      <p:sp>
        <p:nvSpPr>
          <p:cNvPr id="205" name="Google Shape;205;p30"/>
          <p:cNvSpPr txBox="1"/>
          <p:nvPr/>
        </p:nvSpPr>
        <p:spPr>
          <a:xfrm>
            <a:off x="5404775" y="4555900"/>
            <a:ext cx="3000000" cy="43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“putty” for Windows</a:t>
            </a:r>
            <a:endParaRPr/>
          </a:p>
        </p:txBody>
      </p:sp>
      <p:pic>
        <p:nvPicPr>
          <p:cNvPr id="206" name="Google Shape;20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3663" y="1622750"/>
            <a:ext cx="4222224" cy="262479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0B91D4-BE97-B341-973D-D266F09B7C0B}"/>
              </a:ext>
            </a:extLst>
          </p:cNvPr>
          <p:cNvSpPr txBox="1"/>
          <p:nvPr/>
        </p:nvSpPr>
        <p:spPr>
          <a:xfrm>
            <a:off x="693965" y="1105477"/>
            <a:ext cx="74799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this course we won’t likely be using either. </a:t>
            </a:r>
            <a:r>
              <a:rPr lang="en-US" dirty="0" err="1"/>
              <a:t>Rstudio</a:t>
            </a:r>
            <a:r>
              <a:rPr lang="en-US" dirty="0"/>
              <a:t> provides a terminal we will use instead.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“prompt”</a:t>
            </a:r>
            <a:endParaRPr/>
          </a:p>
        </p:txBody>
      </p:sp>
      <p:pic>
        <p:nvPicPr>
          <p:cNvPr id="212" name="Google Shape;21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00" y="1234175"/>
            <a:ext cx="5970451" cy="3727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3" name="Google Shape;213;p31"/>
          <p:cNvCxnSpPr/>
          <p:nvPr/>
        </p:nvCxnSpPr>
        <p:spPr>
          <a:xfrm rot="10800000">
            <a:off x="1646625" y="1726600"/>
            <a:ext cx="5121900" cy="1596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4" name="Google Shape;214;p31"/>
          <p:cNvSpPr txBox="1"/>
          <p:nvPr/>
        </p:nvSpPr>
        <p:spPr>
          <a:xfrm>
            <a:off x="6768525" y="1598000"/>
            <a:ext cx="23109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The prompt is just a patient little thing that waits around for you to tell it what to do via “commands”.</a:t>
            </a:r>
            <a:endParaRPr sz="18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rgbClr val="FFFFFF"/>
                </a:highlight>
                <a:latin typeface="Economica"/>
                <a:ea typeface="Economica"/>
                <a:cs typeface="Economica"/>
                <a:sym typeface="Economica"/>
              </a:rPr>
              <a:t>Command syntax must be exact. In this way, Unix is dumb. It cannot infer what you meant if you misspell, provide the wrong syntax, etc.</a:t>
            </a:r>
            <a:endParaRPr sz="1800">
              <a:solidFill>
                <a:srgbClr val="38761D"/>
              </a:solidFill>
              <a:highlight>
                <a:srgbClr val="FFFFFF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8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The Unix file system. A tree just like OSX and Windows</a:t>
            </a:r>
            <a:endParaRPr sz="3800"/>
          </a:p>
        </p:txBody>
      </p:sp>
      <p:pic>
        <p:nvPicPr>
          <p:cNvPr id="281" name="Google Shape;28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6900" y="1621875"/>
            <a:ext cx="3935400" cy="249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375825"/>
            <a:ext cx="4103021" cy="2742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8D2F57-2C28-5C40-B396-8A166028AF9D}"/>
              </a:ext>
            </a:extLst>
          </p:cNvPr>
          <p:cNvCxnSpPr/>
          <p:nvPr/>
        </p:nvCxnSpPr>
        <p:spPr bwMode="auto">
          <a:xfrm>
            <a:off x="2770082" y="3429000"/>
            <a:ext cx="0" cy="19457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3EA825-C710-4041-8024-106D2915F9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124863-F0BE-844F-8542-3EF56EC1392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2A49A1-3EC0-4F26-9193-09E7A76E1D9D}" type="slidenum">
              <a:rPr lang="en-US" smtClean="0"/>
              <a:pPr>
                <a:defRPr/>
              </a:pPr>
              <a:t>7</a:t>
            </a:fld>
            <a:endParaRPr lang="en-US"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7" name="Google Shape;282;p38">
            <a:extLst>
              <a:ext uri="{FF2B5EF4-FFF2-40B4-BE49-F238E27FC236}">
                <a16:creationId xmlns:a16="http://schemas.microsoft.com/office/drawing/2014/main" id="{979784E6-5D26-F94D-A61D-289658D8588E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71650" y="2207837"/>
            <a:ext cx="2334317" cy="1285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842C7BB-63B4-AD4F-AE4C-EAB7C2C0D34D}"/>
              </a:ext>
            </a:extLst>
          </p:cNvPr>
          <p:cNvGrpSpPr/>
          <p:nvPr/>
        </p:nvGrpSpPr>
        <p:grpSpPr>
          <a:xfrm>
            <a:off x="1371600" y="2777230"/>
            <a:ext cx="738153" cy="970397"/>
            <a:chOff x="304800" y="3702974"/>
            <a:chExt cx="984204" cy="1293863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C4730D8-0521-114F-962E-CAD86350591F}"/>
                </a:ext>
              </a:extLst>
            </p:cNvPr>
            <p:cNvSpPr txBox="1"/>
            <p:nvPr/>
          </p:nvSpPr>
          <p:spPr>
            <a:xfrm>
              <a:off x="304800" y="4658282"/>
              <a:ext cx="977191" cy="3385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/>
                <a:t>/bin/bash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CB83C62-D465-BE48-868B-7C6E2BCFDC30}"/>
                </a:ext>
              </a:extLst>
            </p:cNvPr>
            <p:cNvSpPr/>
            <p:nvPr/>
          </p:nvSpPr>
          <p:spPr bwMode="auto">
            <a:xfrm>
              <a:off x="755604" y="3962400"/>
              <a:ext cx="533400" cy="238682"/>
            </a:xfrm>
            <a:prstGeom prst="rect">
              <a:avLst/>
            </a:prstGeom>
            <a:solidFill>
              <a:srgbClr val="FFC000"/>
            </a:solidFill>
            <a:ln w="9525" cap="flat" cmpd="sng" algn="ctr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68580" tIns="34290" rIns="68580" bIns="34290" numCol="1" rtlCol="0" anchor="t" anchorCtr="0" compatLnSpc="1">
              <a:prstTxWarp prst="textNoShape">
                <a:avLst/>
              </a:prstTxWarp>
            </a:bodyPr>
            <a:lstStyle/>
            <a:p>
              <a:pPr defTabSz="685800" eaLnBrk="0" fontAlgn="base" hangingPunct="0">
                <a:spcBef>
                  <a:spcPct val="0"/>
                </a:spcBef>
                <a:spcAft>
                  <a:spcPct val="0"/>
                </a:spcAft>
                <a:buClrTx/>
              </a:pPr>
              <a:r>
                <a:rPr lang="en-US" sz="600" dirty="0">
                  <a:solidFill>
                    <a:schemeClr val="tx1"/>
                  </a:solidFill>
                  <a:latin typeface="Arial" charset="0"/>
                  <a:ea typeface="ＭＳ Ｐゴシック" pitchFamily="68" charset="-128"/>
                </a:rPr>
                <a:t>bash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4DEDFC4-A9C0-774C-AB1B-E0F61BA31998}"/>
                </a:ext>
              </a:extLst>
            </p:cNvPr>
            <p:cNvCxnSpPr/>
            <p:nvPr/>
          </p:nvCxnSpPr>
          <p:spPr bwMode="auto">
            <a:xfrm>
              <a:off x="1022304" y="3702974"/>
              <a:ext cx="0" cy="25942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0504A0F-18A3-E64C-8533-C2BDAB87EAF7}"/>
              </a:ext>
            </a:extLst>
          </p:cNvPr>
          <p:cNvSpPr txBox="1"/>
          <p:nvPr/>
        </p:nvSpPr>
        <p:spPr>
          <a:xfrm>
            <a:off x="3030146" y="3258118"/>
            <a:ext cx="166263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/home/will/play/</a:t>
            </a:r>
            <a:r>
              <a:rPr lang="en-US" sz="1050" dirty="0" err="1"/>
              <a:t>minecraft</a:t>
            </a:r>
            <a:endParaRPr lang="en-US" sz="10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3BD3A85-67EB-0C4B-A5A6-36F90ACE08E4}"/>
              </a:ext>
            </a:extLst>
          </p:cNvPr>
          <p:cNvSpPr/>
          <p:nvPr/>
        </p:nvSpPr>
        <p:spPr bwMode="auto">
          <a:xfrm>
            <a:off x="2570057" y="3597102"/>
            <a:ext cx="522251" cy="205480"/>
          </a:xfrm>
          <a:prstGeom prst="rect">
            <a:avLst/>
          </a:prstGeom>
          <a:solidFill>
            <a:srgbClr val="FFC000"/>
          </a:solidFill>
          <a:ln w="9525" cap="flat" cmpd="sng" algn="ctr">
            <a:solidFill>
              <a:srgbClr val="FFC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</a:bodyPr>
          <a:lstStyle/>
          <a:p>
            <a:pPr defTabSz="68580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600" dirty="0" err="1"/>
              <a:t>minecraft</a:t>
            </a:r>
            <a:endParaRPr lang="en-US" sz="600" dirty="0">
              <a:solidFill>
                <a:schemeClr val="tx1"/>
              </a:solidFill>
              <a:latin typeface="Arial" charset="0"/>
              <a:ea typeface="ＭＳ Ｐゴシック" pitchFamily="68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F5A63E3-FEC6-3842-8B5F-73A497DA9259}"/>
              </a:ext>
            </a:extLst>
          </p:cNvPr>
          <p:cNvSpPr txBox="1"/>
          <p:nvPr/>
        </p:nvSpPr>
        <p:spPr>
          <a:xfrm>
            <a:off x="4257675" y="2677649"/>
            <a:ext cx="6639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/</a:t>
            </a:r>
            <a:r>
              <a:rPr lang="en-US" sz="1050" dirty="0" err="1"/>
              <a:t>usr</a:t>
            </a:r>
            <a:r>
              <a:rPr lang="en-US" sz="1050" dirty="0"/>
              <a:t>/bin/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1703F0E-BBB1-764F-8705-879132065B7B}"/>
              </a:ext>
            </a:extLst>
          </p:cNvPr>
          <p:cNvCxnSpPr>
            <a:stCxn id="18" idx="1"/>
          </p:cNvCxnSpPr>
          <p:nvPr/>
        </p:nvCxnSpPr>
        <p:spPr bwMode="auto">
          <a:xfrm flipH="1" flipV="1">
            <a:off x="4105967" y="2677650"/>
            <a:ext cx="151708" cy="1269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B0AA657-BC55-0844-83B7-F4442FF220C7}"/>
              </a:ext>
            </a:extLst>
          </p:cNvPr>
          <p:cNvSpPr txBox="1"/>
          <p:nvPr/>
        </p:nvSpPr>
        <p:spPr>
          <a:xfrm>
            <a:off x="4391717" y="2991543"/>
            <a:ext cx="8515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/home/</a:t>
            </a:r>
            <a:r>
              <a:rPr lang="en-US" sz="1050" dirty="0" err="1"/>
              <a:t>zeb</a:t>
            </a:r>
            <a:r>
              <a:rPr lang="en-US" sz="1050" dirty="0"/>
              <a:t>/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2ADD46B-EFA5-7742-A0C0-8535B4C4C210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3092308" y="3127288"/>
            <a:ext cx="1317076" cy="766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Title 18">
            <a:extLst>
              <a:ext uri="{FF2B5EF4-FFF2-40B4-BE49-F238E27FC236}">
                <a16:creationId xmlns:a16="http://schemas.microsoft.com/office/drawing/2014/main" id="{FC5D9356-D914-9E4D-A10A-5DB09D72D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Directory hierarchy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6664D8B-7FEA-2B43-B9EE-FE7675A4E71B}"/>
              </a:ext>
            </a:extLst>
          </p:cNvPr>
          <p:cNvSpPr txBox="1"/>
          <p:nvPr/>
        </p:nvSpPr>
        <p:spPr>
          <a:xfrm>
            <a:off x="226098" y="1105404"/>
            <a:ext cx="869180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 program installed on a </a:t>
            </a:r>
            <a:r>
              <a:rPr lang="en-US" dirty="0" err="1"/>
              <a:t>linux</a:t>
            </a:r>
            <a:r>
              <a:rPr lang="en-US" dirty="0"/>
              <a:t> system exists somewhere in the filesystem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refer to any file or folder with the full “absolute” path (beginning with ”/”)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create new files in existing directories and you can create new directories in existing directories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 can NOT create a file in a directory that doesn’t exist (you must explicitly create the directory first)</a:t>
            </a:r>
          </a:p>
        </p:txBody>
      </p:sp>
    </p:spTree>
    <p:extLst>
      <p:ext uri="{BB962C8B-B14F-4D97-AF65-F5344CB8AC3E}">
        <p14:creationId xmlns:p14="http://schemas.microsoft.com/office/powerpoint/2010/main" val="341480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9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</a:t>
            </a:r>
            <a:r>
              <a:rPr lang="en" sz="36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r>
              <a:rPr lang="en" sz="3600"/>
              <a:t> command (</a:t>
            </a:r>
            <a:r>
              <a:rPr lang="en" sz="3600" u="sng"/>
              <a:t>l</a:t>
            </a:r>
            <a:r>
              <a:rPr lang="en" sz="3600"/>
              <a:t>i</a:t>
            </a:r>
            <a:r>
              <a:rPr lang="en" sz="3600" u="sng"/>
              <a:t>s</a:t>
            </a:r>
            <a:r>
              <a:rPr lang="en" sz="3600"/>
              <a:t>t files and directories)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(What files and directories can be found in the current directory?)</a:t>
            </a:r>
            <a:endParaRPr sz="1800"/>
          </a:p>
        </p:txBody>
      </p:sp>
      <p:sp>
        <p:nvSpPr>
          <p:cNvPr id="288" name="Google Shape;288;p39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/>
          </a:p>
        </p:txBody>
      </p:sp>
      <p:grpSp>
        <p:nvGrpSpPr>
          <p:cNvPr id="289" name="Google Shape;289;p39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290" name="Google Shape;290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1" name="Google Shape;291;p39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292" name="Google Shape;292;p39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293" name="Google Shape;293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4" name="Google Shape;294;p39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295" name="Google Shape;295;p39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296" name="Google Shape;296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7" name="Google Shape;297;p39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298" name="Google Shape;298;p39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299" name="Google Shape;299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0" name="Google Shape;300;p39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301" name="Google Shape;301;p39"/>
          <p:cNvCxnSpPr>
            <a:stCxn id="293" idx="0"/>
            <a:endCxn id="290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2" name="Google Shape;302;p39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" name="Google Shape;303;p39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4" name="Google Shape;304;p39"/>
          <p:cNvCxnSpPr>
            <a:endCxn id="305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39"/>
          <p:cNvCxnSpPr>
            <a:endCxn id="307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08" name="Google Shape;308;p39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305" name="Google Shape;305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9" name="Google Shape;309;p39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310" name="Google Shape;310;p39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307" name="Google Shape;307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11" name="Google Shape;311;p39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312" name="Google Shape;312;p39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9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4" name="Google Shape;314;p39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315" name="Google Shape;315;p39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316" name="Google Shape;316;p39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317" name="Google Shape;317;p39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8" name="Google Shape;318;p39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319" name="Google Shape;319;p39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320" name="Google Shape;320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1" name="Google Shape;321;p39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322" name="Google Shape;322;p39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323" name="Google Shape;323;p39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324" name="Google Shape;324;p39"/>
          <p:cNvCxnSpPr>
            <a:stCxn id="305" idx="2"/>
            <a:endCxn id="318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5" name="Google Shape;325;p39"/>
          <p:cNvCxnSpPr>
            <a:stCxn id="305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6" name="Google Shape;326;p39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7" name="Google Shape;327;p39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8" name="Google Shape;328;p39"/>
          <p:cNvSpPr txBox="1"/>
          <p:nvPr/>
        </p:nvSpPr>
        <p:spPr>
          <a:xfrm>
            <a:off x="52578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Imagine we are user “</a:t>
            </a:r>
            <a:r>
              <a:rPr lang="en" sz="1800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</a:t>
            </a:r>
            <a:r>
              <a:rPr lang="en" sz="1800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”</a:t>
            </a:r>
            <a:endParaRPr dirty="0"/>
          </a:p>
        </p:txBody>
      </p:sp>
      <p:sp>
        <p:nvSpPr>
          <p:cNvPr id="330" name="Google Shape;330;p39"/>
          <p:cNvSpPr txBox="1"/>
          <p:nvPr/>
        </p:nvSpPr>
        <p:spPr>
          <a:xfrm>
            <a:off x="5257800" y="1936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31" name="Google Shape;331;p39"/>
          <p:cNvCxnSpPr/>
          <p:nvPr/>
        </p:nvCxnSpPr>
        <p:spPr>
          <a:xfrm>
            <a:off x="428025" y="2423025"/>
            <a:ext cx="297300" cy="6966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32" name="Google Shape;332;p39"/>
          <p:cNvSpPr txBox="1"/>
          <p:nvPr/>
        </p:nvSpPr>
        <p:spPr>
          <a:xfrm rot="-1787259">
            <a:off x="144454" y="1793846"/>
            <a:ext cx="1744611" cy="493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 home directory</a:t>
            </a:r>
            <a:endParaRPr/>
          </a:p>
        </p:txBody>
      </p:sp>
      <p:sp>
        <p:nvSpPr>
          <p:cNvPr id="333" name="Google Shape;333;p39"/>
          <p:cNvSpPr txBox="1"/>
          <p:nvPr/>
        </p:nvSpPr>
        <p:spPr>
          <a:xfrm rot="-591">
            <a:off x="6956579" y="18268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ist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contents of </a:t>
            </a:r>
            <a:r>
              <a:rPr lang="en" dirty="0" err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</a:t>
            </a:r>
            <a:r>
              <a:rPr lang="en" dirty="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 home directory</a:t>
            </a:r>
            <a:endParaRPr dirty="0"/>
          </a:p>
        </p:txBody>
      </p:sp>
      <p:sp>
        <p:nvSpPr>
          <p:cNvPr id="334" name="Google Shape;334;p39"/>
          <p:cNvSpPr txBox="1"/>
          <p:nvPr/>
        </p:nvSpPr>
        <p:spPr>
          <a:xfrm rot="-626">
            <a:off x="3830575" y="1992568"/>
            <a:ext cx="16476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command</a:t>
            </a:r>
            <a:endParaRPr b="1"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result to standard </a:t>
            </a: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output (stdout) </a:t>
            </a:r>
            <a:endParaRPr b="1">
              <a:solidFill>
                <a:srgbClr val="38761D"/>
              </a:solidFill>
              <a:highlight>
                <a:schemeClr val="lt1"/>
              </a:highlight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335" name="Google Shape;335;p39"/>
          <p:cNvCxnSpPr/>
          <p:nvPr/>
        </p:nvCxnSpPr>
        <p:spPr>
          <a:xfrm rot="10800000" flipH="1">
            <a:off x="4969400" y="2251700"/>
            <a:ext cx="265200" cy="1278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36" name="Google Shape;336;p39"/>
          <p:cNvCxnSpPr/>
          <p:nvPr/>
        </p:nvCxnSpPr>
        <p:spPr>
          <a:xfrm rot="10800000" flipH="1">
            <a:off x="4555875" y="2023250"/>
            <a:ext cx="602700" cy="15300"/>
          </a:xfrm>
          <a:prstGeom prst="straightConnector1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0"/>
          <p:cNvSpPr txBox="1">
            <a:spLocks noGrp="1"/>
          </p:cNvSpPr>
          <p:nvPr>
            <p:ph type="title"/>
          </p:nvPr>
        </p:nvSpPr>
        <p:spPr>
          <a:xfrm>
            <a:off x="311700" y="873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The </a:t>
            </a:r>
            <a:r>
              <a:rPr lang="en" sz="36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r>
              <a:rPr lang="en" sz="3600"/>
              <a:t> command (</a:t>
            </a:r>
            <a:r>
              <a:rPr lang="en" sz="3600" u="sng"/>
              <a:t>l</a:t>
            </a:r>
            <a:r>
              <a:rPr lang="en" sz="3600"/>
              <a:t>i</a:t>
            </a:r>
            <a:r>
              <a:rPr lang="en" sz="3600" u="sng"/>
              <a:t>s</a:t>
            </a:r>
            <a:r>
              <a:rPr lang="en" sz="3600"/>
              <a:t>t files and directories)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(What files and directories can be found in the current directory?)</a:t>
            </a:r>
            <a:endParaRPr sz="1800"/>
          </a:p>
        </p:txBody>
      </p:sp>
      <p:sp>
        <p:nvSpPr>
          <p:cNvPr id="342" name="Google Shape;342;p40"/>
          <p:cNvSpPr txBox="1"/>
          <p:nvPr/>
        </p:nvSpPr>
        <p:spPr>
          <a:xfrm>
            <a:off x="8382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Example Unix file system (a “tree”)</a:t>
            </a:r>
            <a:endParaRPr/>
          </a:p>
        </p:txBody>
      </p:sp>
      <p:grpSp>
        <p:nvGrpSpPr>
          <p:cNvPr id="343" name="Google Shape;343;p40"/>
          <p:cNvGrpSpPr/>
          <p:nvPr/>
        </p:nvGrpSpPr>
        <p:grpSpPr>
          <a:xfrm>
            <a:off x="2499350" y="1658325"/>
            <a:ext cx="675775" cy="545000"/>
            <a:chOff x="2118350" y="2420325"/>
            <a:chExt cx="675775" cy="545000"/>
          </a:xfrm>
        </p:grpSpPr>
        <p:pic>
          <p:nvPicPr>
            <p:cNvPr id="344" name="Google Shape;344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5" name="Google Shape;345;p40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root</a:t>
              </a:r>
              <a:endParaRPr sz="1200"/>
            </a:p>
          </p:txBody>
        </p:sp>
      </p:grpSp>
      <p:grpSp>
        <p:nvGrpSpPr>
          <p:cNvPr id="346" name="Google Shape;346;p40"/>
          <p:cNvGrpSpPr/>
          <p:nvPr/>
        </p:nvGrpSpPr>
        <p:grpSpPr>
          <a:xfrm>
            <a:off x="1203950" y="2420325"/>
            <a:ext cx="675775" cy="545000"/>
            <a:chOff x="2118350" y="2420325"/>
            <a:chExt cx="675775" cy="545000"/>
          </a:xfrm>
        </p:grpSpPr>
        <p:pic>
          <p:nvPicPr>
            <p:cNvPr id="347" name="Google Shape;347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8" name="Google Shape;348;p40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home</a:t>
              </a:r>
              <a:endParaRPr sz="1200"/>
            </a:p>
          </p:txBody>
        </p:sp>
      </p:grpSp>
      <p:grpSp>
        <p:nvGrpSpPr>
          <p:cNvPr id="349" name="Google Shape;349;p40"/>
          <p:cNvGrpSpPr/>
          <p:nvPr/>
        </p:nvGrpSpPr>
        <p:grpSpPr>
          <a:xfrm>
            <a:off x="2499350" y="2420325"/>
            <a:ext cx="675775" cy="545000"/>
            <a:chOff x="2118350" y="2420325"/>
            <a:chExt cx="675775" cy="545000"/>
          </a:xfrm>
        </p:grpSpPr>
        <p:pic>
          <p:nvPicPr>
            <p:cNvPr id="350" name="Google Shape;350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1" name="Google Shape;351;p40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bin</a:t>
              </a:r>
              <a:endParaRPr sz="1200"/>
            </a:p>
          </p:txBody>
        </p:sp>
      </p:grpSp>
      <p:grpSp>
        <p:nvGrpSpPr>
          <p:cNvPr id="352" name="Google Shape;352;p40"/>
          <p:cNvGrpSpPr/>
          <p:nvPr/>
        </p:nvGrpSpPr>
        <p:grpSpPr>
          <a:xfrm>
            <a:off x="3261350" y="2420325"/>
            <a:ext cx="675775" cy="545000"/>
            <a:chOff x="2118350" y="2420325"/>
            <a:chExt cx="675775" cy="545000"/>
          </a:xfrm>
        </p:grpSpPr>
        <p:pic>
          <p:nvPicPr>
            <p:cNvPr id="353" name="Google Shape;353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4" name="Google Shape;354;p40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vol</a:t>
              </a:r>
              <a:endParaRPr sz="1200"/>
            </a:p>
          </p:txBody>
        </p:sp>
      </p:grpSp>
      <p:cxnSp>
        <p:nvCxnSpPr>
          <p:cNvPr id="355" name="Google Shape;355;p40"/>
          <p:cNvCxnSpPr>
            <a:stCxn id="347" idx="0"/>
            <a:endCxn id="344" idx="2"/>
          </p:cNvCxnSpPr>
          <p:nvPr/>
        </p:nvCxnSpPr>
        <p:spPr>
          <a:xfrm rot="10800000" flipH="1">
            <a:off x="1476450" y="2203425"/>
            <a:ext cx="12954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40"/>
          <p:cNvCxnSpPr/>
          <p:nvPr/>
        </p:nvCxnSpPr>
        <p:spPr>
          <a:xfrm>
            <a:off x="2771850" y="22034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7" name="Google Shape;357;p40"/>
          <p:cNvCxnSpPr/>
          <p:nvPr/>
        </p:nvCxnSpPr>
        <p:spPr>
          <a:xfrm>
            <a:off x="2771850" y="2203325"/>
            <a:ext cx="76200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8" name="Google Shape;358;p40"/>
          <p:cNvCxnSpPr>
            <a:endCxn id="359" idx="0"/>
          </p:cNvCxnSpPr>
          <p:nvPr/>
        </p:nvCxnSpPr>
        <p:spPr>
          <a:xfrm flipH="1">
            <a:off x="10192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40"/>
          <p:cNvCxnSpPr>
            <a:endCxn id="361" idx="0"/>
          </p:cNvCxnSpPr>
          <p:nvPr/>
        </p:nvCxnSpPr>
        <p:spPr>
          <a:xfrm>
            <a:off x="14185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62" name="Google Shape;362;p40"/>
          <p:cNvGrpSpPr/>
          <p:nvPr/>
        </p:nvGrpSpPr>
        <p:grpSpPr>
          <a:xfrm>
            <a:off x="746750" y="3106125"/>
            <a:ext cx="675775" cy="545000"/>
            <a:chOff x="2118350" y="2420325"/>
            <a:chExt cx="675775" cy="545000"/>
          </a:xfrm>
        </p:grpSpPr>
        <p:pic>
          <p:nvPicPr>
            <p:cNvPr id="359" name="Google Shape;359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3" name="Google Shape;363;p40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luke</a:t>
              </a:r>
              <a:endParaRPr sz="1000"/>
            </a:p>
          </p:txBody>
        </p:sp>
      </p:grpSp>
      <p:grpSp>
        <p:nvGrpSpPr>
          <p:cNvPr id="364" name="Google Shape;364;p40"/>
          <p:cNvGrpSpPr/>
          <p:nvPr/>
        </p:nvGrpSpPr>
        <p:grpSpPr>
          <a:xfrm>
            <a:off x="1432550" y="3106125"/>
            <a:ext cx="675775" cy="545000"/>
            <a:chOff x="2118350" y="2420325"/>
            <a:chExt cx="675775" cy="545000"/>
          </a:xfrm>
        </p:grpSpPr>
        <p:pic>
          <p:nvPicPr>
            <p:cNvPr id="361" name="Google Shape;361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65" name="Google Shape;365;p40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leia</a:t>
              </a:r>
              <a:endParaRPr sz="1000"/>
            </a:p>
          </p:txBody>
        </p:sp>
      </p:grpSp>
      <p:cxnSp>
        <p:nvCxnSpPr>
          <p:cNvPr id="366" name="Google Shape;366;p40"/>
          <p:cNvCxnSpPr/>
          <p:nvPr/>
        </p:nvCxnSpPr>
        <p:spPr>
          <a:xfrm flipH="1">
            <a:off x="2390850" y="2999625"/>
            <a:ext cx="395400" cy="106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7" name="Google Shape;367;p40"/>
          <p:cNvCxnSpPr/>
          <p:nvPr/>
        </p:nvCxnSpPr>
        <p:spPr>
          <a:xfrm>
            <a:off x="2790150" y="3005925"/>
            <a:ext cx="286500" cy="100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8" name="Google Shape;368;p40"/>
          <p:cNvSpPr txBox="1"/>
          <p:nvPr/>
        </p:nvSpPr>
        <p:spPr>
          <a:xfrm>
            <a:off x="2161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ls</a:t>
            </a:r>
            <a:endParaRPr/>
          </a:p>
        </p:txBody>
      </p:sp>
      <p:sp>
        <p:nvSpPr>
          <p:cNvPr id="369" name="Google Shape;369;p40"/>
          <p:cNvSpPr txBox="1"/>
          <p:nvPr/>
        </p:nvSpPr>
        <p:spPr>
          <a:xfrm>
            <a:off x="24659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head</a:t>
            </a:r>
            <a:endParaRPr/>
          </a:p>
        </p:txBody>
      </p:sp>
      <p:sp>
        <p:nvSpPr>
          <p:cNvPr id="370" name="Google Shape;370;p40"/>
          <p:cNvSpPr txBox="1"/>
          <p:nvPr/>
        </p:nvSpPr>
        <p:spPr>
          <a:xfrm>
            <a:off x="2923125" y="3182325"/>
            <a:ext cx="4761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latin typeface="Consolas"/>
                <a:ea typeface="Consolas"/>
                <a:cs typeface="Consolas"/>
                <a:sym typeface="Consolas"/>
              </a:rPr>
              <a:t>cat</a:t>
            </a:r>
            <a:endParaRPr/>
          </a:p>
        </p:txBody>
      </p:sp>
      <p:cxnSp>
        <p:nvCxnSpPr>
          <p:cNvPr id="371" name="Google Shape;371;p40"/>
          <p:cNvCxnSpPr/>
          <p:nvPr/>
        </p:nvCxnSpPr>
        <p:spPr>
          <a:xfrm>
            <a:off x="2786250" y="2999625"/>
            <a:ext cx="0" cy="216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2" name="Google Shape;372;p40"/>
          <p:cNvSpPr txBox="1"/>
          <p:nvPr/>
        </p:nvSpPr>
        <p:spPr>
          <a:xfrm>
            <a:off x="137150" y="4010900"/>
            <a:ext cx="7296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</a:t>
            </a:r>
            <a:endParaRPr>
              <a:solidFill>
                <a:srgbClr val="38761D"/>
              </a:solidFill>
            </a:endParaRPr>
          </a:p>
        </p:txBody>
      </p:sp>
      <p:grpSp>
        <p:nvGrpSpPr>
          <p:cNvPr id="373" name="Google Shape;373;p40"/>
          <p:cNvGrpSpPr/>
          <p:nvPr/>
        </p:nvGrpSpPr>
        <p:grpSpPr>
          <a:xfrm>
            <a:off x="975350" y="3868125"/>
            <a:ext cx="675775" cy="545000"/>
            <a:chOff x="2118350" y="2420325"/>
            <a:chExt cx="675775" cy="545000"/>
          </a:xfrm>
        </p:grpSpPr>
        <p:pic>
          <p:nvPicPr>
            <p:cNvPr id="374" name="Google Shape;374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118350" y="2420325"/>
              <a:ext cx="545000" cy="545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5" name="Google Shape;375;p40"/>
            <p:cNvSpPr txBox="1"/>
            <p:nvPr/>
          </p:nvSpPr>
          <p:spPr>
            <a:xfrm>
              <a:off x="2136525" y="2517351"/>
              <a:ext cx="657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38761D"/>
                  </a:solidFill>
                  <a:latin typeface="Consolas"/>
                  <a:ea typeface="Consolas"/>
                  <a:cs typeface="Consolas"/>
                  <a:sym typeface="Consolas"/>
                </a:rPr>
                <a:t>proj1</a:t>
              </a:r>
              <a:endParaRPr sz="1000"/>
            </a:p>
          </p:txBody>
        </p:sp>
      </p:grpSp>
      <p:sp>
        <p:nvSpPr>
          <p:cNvPr id="376" name="Google Shape;376;p40"/>
          <p:cNvSpPr txBox="1"/>
          <p:nvPr/>
        </p:nvSpPr>
        <p:spPr>
          <a:xfrm>
            <a:off x="12801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data2.txt</a:t>
            </a:r>
            <a:endParaRPr>
              <a:solidFill>
                <a:srgbClr val="38761D"/>
              </a:solidFill>
            </a:endParaRPr>
          </a:p>
        </p:txBody>
      </p:sp>
      <p:sp>
        <p:nvSpPr>
          <p:cNvPr id="377" name="Google Shape;377;p40"/>
          <p:cNvSpPr txBox="1"/>
          <p:nvPr/>
        </p:nvSpPr>
        <p:spPr>
          <a:xfrm>
            <a:off x="213350" y="4544300"/>
            <a:ext cx="828300" cy="30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data1.txt</a:t>
            </a:r>
            <a:endParaRPr>
              <a:solidFill>
                <a:srgbClr val="38761D"/>
              </a:solidFill>
            </a:endParaRPr>
          </a:p>
        </p:txBody>
      </p:sp>
      <p:cxnSp>
        <p:nvCxnSpPr>
          <p:cNvPr id="378" name="Google Shape;378;p40"/>
          <p:cNvCxnSpPr>
            <a:stCxn id="359" idx="2"/>
            <a:endCxn id="372" idx="0"/>
          </p:cNvCxnSpPr>
          <p:nvPr/>
        </p:nvCxnSpPr>
        <p:spPr>
          <a:xfrm flipH="1">
            <a:off x="502050" y="3651125"/>
            <a:ext cx="517200" cy="359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0"/>
          <p:cNvCxnSpPr>
            <a:stCxn id="359" idx="2"/>
          </p:cNvCxnSpPr>
          <p:nvPr/>
        </p:nvCxnSpPr>
        <p:spPr>
          <a:xfrm>
            <a:off x="1019250" y="3651125"/>
            <a:ext cx="258300" cy="238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0" name="Google Shape;380;p40"/>
          <p:cNvCxnSpPr/>
          <p:nvPr/>
        </p:nvCxnSpPr>
        <p:spPr>
          <a:xfrm flipH="1">
            <a:off x="627500" y="4447400"/>
            <a:ext cx="634800" cy="17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1" name="Google Shape;381;p40"/>
          <p:cNvCxnSpPr/>
          <p:nvPr/>
        </p:nvCxnSpPr>
        <p:spPr>
          <a:xfrm>
            <a:off x="1322325" y="4441551"/>
            <a:ext cx="372000" cy="178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2" name="Google Shape;382;p40"/>
          <p:cNvSpPr txBox="1"/>
          <p:nvPr/>
        </p:nvSpPr>
        <p:spPr>
          <a:xfrm>
            <a:off x="5257800" y="1033650"/>
            <a:ext cx="2836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Image we are user “luke”</a:t>
            </a:r>
            <a:endParaRPr/>
          </a:p>
        </p:txBody>
      </p:sp>
      <p:sp>
        <p:nvSpPr>
          <p:cNvPr id="384" name="Google Shape;384;p40"/>
          <p:cNvSpPr txBox="1"/>
          <p:nvPr/>
        </p:nvSpPr>
        <p:spPr>
          <a:xfrm>
            <a:off x="5257800" y="19369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8761D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hi.txt   proj1 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85" name="Google Shape;385;p40"/>
          <p:cNvCxnSpPr/>
          <p:nvPr/>
        </p:nvCxnSpPr>
        <p:spPr>
          <a:xfrm>
            <a:off x="428025" y="2423025"/>
            <a:ext cx="297300" cy="696600"/>
          </a:xfrm>
          <a:prstGeom prst="straightConnector1">
            <a:avLst/>
          </a:prstGeom>
          <a:noFill/>
          <a:ln w="28575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6" name="Google Shape;386;p40"/>
          <p:cNvSpPr txBox="1"/>
          <p:nvPr/>
        </p:nvSpPr>
        <p:spPr>
          <a:xfrm rot="-1787259">
            <a:off x="144454" y="1793846"/>
            <a:ext cx="1744611" cy="493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Luke’s home directory</a:t>
            </a:r>
            <a:endParaRPr/>
          </a:p>
        </p:txBody>
      </p:sp>
      <p:sp>
        <p:nvSpPr>
          <p:cNvPr id="387" name="Google Shape;387;p40"/>
          <p:cNvSpPr txBox="1"/>
          <p:nvPr/>
        </p:nvSpPr>
        <p:spPr>
          <a:xfrm>
            <a:off x="5257800" y="2394175"/>
            <a:ext cx="30000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333333"/>
                </a:solidFill>
                <a:highlight>
                  <a:srgbClr val="FFFFFF"/>
                </a:highlight>
                <a:latin typeface="Consolas"/>
                <a:ea typeface="Consolas"/>
                <a:cs typeface="Consolas"/>
                <a:sym typeface="Consolas"/>
              </a:rPr>
              <a:t>$ ls ~</a:t>
            </a:r>
            <a:endParaRPr sz="1000" b="1">
              <a:solidFill>
                <a:srgbClr val="333333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38761D"/>
                </a:solidFill>
                <a:highlight>
                  <a:schemeClr val="lt1"/>
                </a:highlight>
                <a:latin typeface="Consolas"/>
                <a:ea typeface="Consolas"/>
                <a:cs typeface="Consolas"/>
                <a:sym typeface="Consolas"/>
              </a:rPr>
              <a:t>hi.txt   proj1</a:t>
            </a:r>
            <a:endParaRPr sz="1000" b="1">
              <a:solidFill>
                <a:srgbClr val="38761D"/>
              </a:solidFill>
              <a:highlight>
                <a:srgbClr val="FFFFF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8" name="Google Shape;388;p40"/>
          <p:cNvSpPr txBox="1"/>
          <p:nvPr/>
        </p:nvSpPr>
        <p:spPr>
          <a:xfrm rot="-591">
            <a:off x="6956579" y="18268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  <p:sp>
        <p:nvSpPr>
          <p:cNvPr id="389" name="Google Shape;389;p40"/>
          <p:cNvSpPr txBox="1"/>
          <p:nvPr/>
        </p:nvSpPr>
        <p:spPr>
          <a:xfrm rot="-591">
            <a:off x="6956579" y="2360237"/>
            <a:ext cx="1744500" cy="4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highlight>
                  <a:schemeClr val="lt1"/>
                </a:highlight>
                <a:latin typeface="Economica"/>
                <a:ea typeface="Economica"/>
                <a:cs typeface="Economica"/>
                <a:sym typeface="Economica"/>
              </a:rPr>
              <a:t>list luke’s home directory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2494</Words>
  <Application>Microsoft Macintosh PowerPoint</Application>
  <PresentationFormat>On-screen Show (16:9)</PresentationFormat>
  <Paragraphs>499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Consolas</vt:lpstr>
      <vt:lpstr>Open Sans</vt:lpstr>
      <vt:lpstr>Economica</vt:lpstr>
      <vt:lpstr>Luxe</vt:lpstr>
      <vt:lpstr>Introduction to UNIX/Linux</vt:lpstr>
      <vt:lpstr>What is Unix?</vt:lpstr>
      <vt:lpstr>Unix history</vt:lpstr>
      <vt:lpstr>Connecting to a Unix computer via the terminal</vt:lpstr>
      <vt:lpstr>The “prompt”</vt:lpstr>
      <vt:lpstr>The Unix file system. A tree just like OSX and Windows</vt:lpstr>
      <vt:lpstr>Directory hierarchy</vt:lpstr>
      <vt:lpstr>The ls command (list files and directories) (What files and directories can be found in the current directory?)</vt:lpstr>
      <vt:lpstr>The ls command (list files and directories) (What files and directories can be found in the current directory?)</vt:lpstr>
      <vt:lpstr>The ls command (list files and directories) (What files and directories can be found in the current directory?)</vt:lpstr>
      <vt:lpstr>The ls command (list files and directories) (What files and directories can be found in the current directory?)</vt:lpstr>
      <vt:lpstr>The ls command (list files and directories) (What files and directories can be found in the current directory?)</vt:lpstr>
      <vt:lpstr>The ls command (list files and directories) (What files and directories can be found in the current directory?)</vt:lpstr>
      <vt:lpstr>The cd command (change directories) (cd helps to navigate through the Unix directory tree)</vt:lpstr>
      <vt:lpstr>The pwd command (present working directory) (Where am I? That is, in which directory am I?)</vt:lpstr>
      <vt:lpstr>The mkdir command (make a new directory) </vt:lpstr>
      <vt:lpstr>Moving around longer distances </vt:lpstr>
      <vt:lpstr>Absolute vs Relative </vt:lpstr>
      <vt:lpstr>The touch command (create an empty file) </vt:lpstr>
      <vt:lpstr>The head command (peak at the first n lines in an input file or stream)</vt:lpstr>
      <vt:lpstr>The head command (peak at the first n lines in an input file or stream)</vt:lpstr>
      <vt:lpstr>Unix reference “cheat sheet”: (print/mark the link below!)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Course overview and introduction to UNIX</dc:title>
  <cp:lastModifiedBy>Ryan Morin</cp:lastModifiedBy>
  <cp:revision>7</cp:revision>
  <dcterms:modified xsi:type="dcterms:W3CDTF">2022-01-08T22:46:30Z</dcterms:modified>
</cp:coreProperties>
</file>